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71" r:id="rId5"/>
    <p:sldId id="260" r:id="rId6"/>
    <p:sldId id="272" r:id="rId7"/>
    <p:sldId id="267" r:id="rId8"/>
    <p:sldId id="273" r:id="rId9"/>
    <p:sldId id="274" r:id="rId10"/>
    <p:sldId id="275" r:id="rId11"/>
    <p:sldId id="276" r:id="rId12"/>
    <p:sldId id="268" r:id="rId13"/>
    <p:sldId id="278" r:id="rId14"/>
    <p:sldId id="281" r:id="rId15"/>
    <p:sldId id="283" r:id="rId16"/>
    <p:sldId id="269" r:id="rId17"/>
    <p:sldId id="292" r:id="rId18"/>
    <p:sldId id="296" r:id="rId19"/>
    <p:sldId id="261" r:id="rId20"/>
    <p:sldId id="291" r:id="rId21"/>
    <p:sldId id="290" r:id="rId22"/>
    <p:sldId id="293" r:id="rId23"/>
    <p:sldId id="297" r:id="rId24"/>
    <p:sldId id="294" r:id="rId25"/>
    <p:sldId id="300" r:id="rId26"/>
    <p:sldId id="304" r:id="rId27"/>
    <p:sldId id="301" r:id="rId28"/>
    <p:sldId id="305" r:id="rId29"/>
    <p:sldId id="306" r:id="rId30"/>
    <p:sldId id="298" r:id="rId31"/>
    <p:sldId id="307" r:id="rId32"/>
    <p:sldId id="303" r:id="rId33"/>
    <p:sldId id="308" r:id="rId34"/>
    <p:sldId id="302" r:id="rId35"/>
    <p:sldId id="309" r:id="rId36"/>
    <p:sldId id="310" r:id="rId37"/>
    <p:sldId id="299" r:id="rId38"/>
    <p:sldId id="312" r:id="rId39"/>
    <p:sldId id="311" r:id="rId40"/>
    <p:sldId id="295" r:id="rId41"/>
    <p:sldId id="314" r:id="rId42"/>
    <p:sldId id="313" r:id="rId43"/>
    <p:sldId id="316" r:id="rId44"/>
    <p:sldId id="317" r:id="rId45"/>
    <p:sldId id="288" r:id="rId46"/>
    <p:sldId id="315" r:id="rId47"/>
    <p:sldId id="289" r:id="rId48"/>
    <p:sldId id="318" r:id="rId49"/>
    <p:sldId id="27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3" d="100"/>
          <a:sy n="113"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2024/9/3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56FF81E-BE21-420F-839B-9219D84D0301}"/>
              </a:ext>
            </a:extLst>
          </p:cNvPr>
          <p:cNvPicPr>
            <a:picLocks noChangeAspect="1"/>
          </p:cNvPicPr>
          <p:nvPr/>
        </p:nvPicPr>
        <p:blipFill>
          <a:blip r:embed="rId2"/>
          <a:stretch>
            <a:fillRect/>
          </a:stretch>
        </p:blipFill>
        <p:spPr>
          <a:xfrm>
            <a:off x="9483020" y="1787228"/>
            <a:ext cx="2708980" cy="4950420"/>
          </a:xfrm>
          <a:prstGeom prst="rect">
            <a:avLst/>
          </a:prstGeom>
        </p:spPr>
      </p:pic>
      <p:pic>
        <p:nvPicPr>
          <p:cNvPr id="1028" name="Picture 4" descr="AI and ML for Social Scientists - ML modelling with tidymodels">
            <a:extLst>
              <a:ext uri="{FF2B5EF4-FFF2-40B4-BE49-F238E27FC236}">
                <a16:creationId xmlns:a16="http://schemas.microsoft.com/office/drawing/2014/main" id="{FEA676C4-BFA5-4238-BDD4-A8B736EB3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867"/>
          <a:stretch/>
        </p:blipFill>
        <p:spPr bwMode="auto">
          <a:xfrm>
            <a:off x="231225" y="2267309"/>
            <a:ext cx="3015827" cy="42231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9E84D2E-15BC-46D4-857B-0343C828B4A2}"/>
              </a:ext>
            </a:extLst>
          </p:cNvPr>
          <p:cNvSpPr>
            <a:spLocks noGrp="1"/>
          </p:cNvSpPr>
          <p:nvPr>
            <p:ph type="ctrTitle"/>
          </p:nvPr>
        </p:nvSpPr>
        <p:spPr>
          <a:xfrm>
            <a:off x="1524000" y="548481"/>
            <a:ext cx="9144000" cy="2387600"/>
          </a:xfrm>
        </p:spPr>
        <p:txBody>
          <a:bodyPr/>
          <a:lstStyle/>
          <a:p>
            <a:r>
              <a:rPr lang="zh-CN" altLang="en-US" b="1" dirty="0">
                <a:latin typeface="楷体" panose="02010609060101010101" pitchFamily="49" charset="-122"/>
                <a:ea typeface="楷体" panose="02010609060101010101" pitchFamily="49" charset="-122"/>
              </a:rPr>
              <a:t>面向机器学习的</a:t>
            </a:r>
            <a:br>
              <a:rPr lang="en-US" altLang="zh-CN" b="1" dirty="0">
                <a:latin typeface="楷体" panose="02010609060101010101" pitchFamily="49" charset="-122"/>
                <a:ea typeface="楷体" panose="02010609060101010101" pitchFamily="49" charset="-122"/>
              </a:rPr>
            </a:br>
            <a:r>
              <a:rPr lang="en-US" altLang="zh-CN" b="1"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b="1" dirty="0">
                <a:latin typeface="楷体" panose="02010609060101010101" pitchFamily="49" charset="-122"/>
                <a:ea typeface="楷体" panose="02010609060101010101" pitchFamily="49" charset="-122"/>
              </a:rPr>
              <a:t>语言生态前沿进展</a:t>
            </a:r>
          </a:p>
        </p:txBody>
      </p:sp>
      <p:sp>
        <p:nvSpPr>
          <p:cNvPr id="3" name="副标题 2">
            <a:extLst>
              <a:ext uri="{FF2B5EF4-FFF2-40B4-BE49-F238E27FC236}">
                <a16:creationId xmlns:a16="http://schemas.microsoft.com/office/drawing/2014/main" id="{61B6AEE9-46FB-43A8-AC20-30D53299AE93}"/>
              </a:ext>
            </a:extLst>
          </p:cNvPr>
          <p:cNvSpPr>
            <a:spLocks noGrp="1"/>
          </p:cNvSpPr>
          <p:nvPr>
            <p:ph type="subTitle" idx="1"/>
          </p:nvPr>
        </p:nvSpPr>
        <p:spPr>
          <a:xfrm>
            <a:off x="1524000" y="4262438"/>
            <a:ext cx="9144000" cy="1655762"/>
          </a:xfrm>
        </p:spPr>
        <p:txBody>
          <a:bodyPr>
            <a:normAutofit lnSpcReduction="10000"/>
          </a:bodyPr>
          <a:lstStyle/>
          <a:p>
            <a:r>
              <a:rPr lang="zh-CN" altLang="en-US" b="1" dirty="0">
                <a:latin typeface="楷体" panose="02010609060101010101" pitchFamily="49" charset="-122"/>
                <a:ea typeface="楷体" panose="02010609060101010101" pitchFamily="49" charset="-122"/>
              </a:rPr>
              <a:t>黄天元</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数据科学与大数据技术系</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数据科学学院</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浙江财经大学</a:t>
            </a:r>
          </a:p>
        </p:txBody>
      </p:sp>
      <p:sp>
        <p:nvSpPr>
          <p:cNvPr id="4" name="AutoShape 10">
            <a:extLst>
              <a:ext uri="{FF2B5EF4-FFF2-40B4-BE49-F238E27FC236}">
                <a16:creationId xmlns:a16="http://schemas.microsoft.com/office/drawing/2014/main" id="{377E31ED-CE0D-478F-A8D0-51A0F41B60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6" name="Picture 12" descr="Machine Learning in R - Next Generation • mlr3">
            <a:extLst>
              <a:ext uri="{FF2B5EF4-FFF2-40B4-BE49-F238E27FC236}">
                <a16:creationId xmlns:a16="http://schemas.microsoft.com/office/drawing/2014/main" id="{2FB92E56-D709-4EBA-9BC2-F220633F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5852" y="293127"/>
            <a:ext cx="2264296" cy="115358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 Series: Caret Package">
            <a:extLst>
              <a:ext uri="{FF2B5EF4-FFF2-40B4-BE49-F238E27FC236}">
                <a16:creationId xmlns:a16="http://schemas.microsoft.com/office/drawing/2014/main" id="{A85FD970-81A9-4647-A1D2-A9F0166E54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417" y="445745"/>
            <a:ext cx="1997816" cy="136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预测型机器学习</a:t>
            </a:r>
          </a:p>
        </p:txBody>
      </p:sp>
      <p:sp>
        <p:nvSpPr>
          <p:cNvPr id="3" name="文本框 2">
            <a:extLst>
              <a:ext uri="{FF2B5EF4-FFF2-40B4-BE49-F238E27FC236}">
                <a16:creationId xmlns:a16="http://schemas.microsoft.com/office/drawing/2014/main" id="{1ACF4AD7-3A8D-45EC-94A3-AE49240D057E}"/>
              </a:ext>
            </a:extLst>
          </p:cNvPr>
          <p:cNvSpPr txBox="1"/>
          <p:nvPr/>
        </p:nvSpPr>
        <p:spPr>
          <a:xfrm>
            <a:off x="480484" y="1225689"/>
            <a:ext cx="5215465" cy="5632311"/>
          </a:xfrm>
          <a:prstGeom prst="rect">
            <a:avLst/>
          </a:prstGeom>
          <a:noFill/>
        </p:spPr>
        <p:txBody>
          <a:bodyPr wrap="square" rtlCol="0">
            <a:spAutoFit/>
          </a:bodyPr>
          <a:lstStyle/>
          <a:p>
            <a:pPr indent="457200"/>
            <a:r>
              <a:rPr lang="zh-CN" altLang="en-US" sz="2400" b="1" dirty="0">
                <a:latin typeface="Times New Roman" panose="02020603050405020304" pitchFamily="18" charset="0"/>
                <a:ea typeface="楷体" panose="02010609060101010101" pitchFamily="49" charset="-122"/>
              </a:rPr>
              <a:t>预测型机器学习（</a:t>
            </a:r>
            <a:r>
              <a:rPr lang="en-US" altLang="zh-CN" sz="2400" b="1" dirty="0">
                <a:latin typeface="Times New Roman" panose="02020603050405020304" pitchFamily="18" charset="0"/>
                <a:ea typeface="楷体" panose="02010609060101010101" pitchFamily="49" charset="-122"/>
              </a:rPr>
              <a:t>Prediction</a:t>
            </a:r>
            <a:r>
              <a:rPr lang="zh-CN" altLang="en-US" sz="2400" b="1" dirty="0">
                <a:latin typeface="Times New Roman" panose="02020603050405020304" pitchFamily="18" charset="0"/>
                <a:ea typeface="楷体" panose="02010609060101010101" pitchFamily="49" charset="-122"/>
              </a:rPr>
              <a:t>）则是基于历史数据对未来的结果进行预测，能够使用在现有数据上训练的模型来对新的、未见过的数据进行预测。预测回答的问题包括“</a:t>
            </a:r>
            <a:r>
              <a:rPr lang="zh-CN" altLang="en-US" sz="2400" b="1" dirty="0">
                <a:solidFill>
                  <a:srgbClr val="FF0000"/>
                </a:solidFill>
                <a:latin typeface="Times New Roman" panose="02020603050405020304" pitchFamily="18" charset="0"/>
                <a:ea typeface="楷体" panose="02010609060101010101" pitchFamily="49" charset="-122"/>
              </a:rPr>
              <a:t>接下来会发生什么？</a:t>
            </a:r>
            <a:r>
              <a:rPr lang="zh-CN" altLang="en-US" sz="2400" b="1" dirty="0">
                <a:latin typeface="Times New Roman" panose="02020603050405020304" pitchFamily="18" charset="0"/>
                <a:ea typeface="楷体" panose="02010609060101010101" pitchFamily="49" charset="-122"/>
              </a:rPr>
              <a:t>”或“</a:t>
            </a:r>
            <a:r>
              <a:rPr lang="zh-CN" altLang="en-US" sz="2400" b="1" dirty="0">
                <a:solidFill>
                  <a:srgbClr val="FF0000"/>
                </a:solidFill>
                <a:latin typeface="Times New Roman" panose="02020603050405020304" pitchFamily="18" charset="0"/>
                <a:ea typeface="楷体" panose="02010609060101010101" pitchFamily="49" charset="-122"/>
              </a:rPr>
              <a:t>这一事件的可能结果是什么？</a:t>
            </a:r>
            <a:r>
              <a:rPr lang="zh-CN" altLang="en-US" sz="2400" b="1" dirty="0">
                <a:latin typeface="Times New Roman" panose="02020603050405020304" pitchFamily="18" charset="0"/>
                <a:ea typeface="楷体" panose="02010609060101010101" pitchFamily="49" charset="-122"/>
              </a:rPr>
              <a:t>”。它在金融预测、需求规划和个性化推荐等领域中被广泛使用，常用的预测技术包括决策树、神经网络和支持向量机等机器学习算法。</a:t>
            </a:r>
            <a:endParaRPr lang="en-US" altLang="zh-CN" sz="2400" b="1" dirty="0">
              <a:latin typeface="Times New Roman" panose="02020603050405020304" pitchFamily="18" charset="0"/>
              <a:ea typeface="楷体" panose="02010609060101010101" pitchFamily="49" charset="-122"/>
            </a:endParaRPr>
          </a:p>
          <a:p>
            <a:pPr indent="457200"/>
            <a:r>
              <a:rPr lang="zh-CN" altLang="en-US" sz="2400" b="1" dirty="0">
                <a:latin typeface="Times New Roman" panose="02020603050405020304" pitchFamily="18" charset="0"/>
                <a:ea typeface="楷体" panose="02010609060101010101" pitchFamily="49" charset="-122"/>
              </a:rPr>
              <a:t>例子：在电商平台中，预测模型可以根据用户的浏览和购买历史数据，预测用户可能感兴趣的商品，从而进行个性化推荐，提升用户体验，进而提高销售量。</a:t>
            </a:r>
            <a:endParaRPr lang="en-US" altLang="zh-CN" sz="2400" b="1" dirty="0">
              <a:latin typeface="Times New Roman" panose="02020603050405020304" pitchFamily="18" charset="0"/>
              <a:ea typeface="楷体" panose="02010609060101010101" pitchFamily="49" charset="-122"/>
            </a:endParaRPr>
          </a:p>
        </p:txBody>
      </p:sp>
      <p:pic>
        <p:nvPicPr>
          <p:cNvPr id="9" name="图片 8">
            <a:extLst>
              <a:ext uri="{FF2B5EF4-FFF2-40B4-BE49-F238E27FC236}">
                <a16:creationId xmlns:a16="http://schemas.microsoft.com/office/drawing/2014/main" id="{1F256D60-2B6C-4833-8242-00EFA558D5D7}"/>
              </a:ext>
            </a:extLst>
          </p:cNvPr>
          <p:cNvPicPr>
            <a:picLocks noChangeAspect="1"/>
          </p:cNvPicPr>
          <p:nvPr/>
        </p:nvPicPr>
        <p:blipFill rotWithShape="1">
          <a:blip r:embed="rId2">
            <a:extLst>
              <a:ext uri="{28A0092B-C50C-407E-A947-70E740481C1C}">
                <a14:useLocalDpi xmlns:a14="http://schemas.microsoft.com/office/drawing/2010/main" val="0"/>
              </a:ext>
            </a:extLst>
          </a:blip>
          <a:srcRect l="9058" r="9316"/>
          <a:stretch/>
        </p:blipFill>
        <p:spPr>
          <a:xfrm>
            <a:off x="5962849" y="1888067"/>
            <a:ext cx="5831219" cy="4080932"/>
          </a:xfrm>
          <a:prstGeom prst="rect">
            <a:avLst/>
          </a:prstGeom>
        </p:spPr>
      </p:pic>
    </p:spTree>
    <p:extLst>
      <p:ext uri="{BB962C8B-B14F-4D97-AF65-F5344CB8AC3E}">
        <p14:creationId xmlns:p14="http://schemas.microsoft.com/office/powerpoint/2010/main" val="21926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两者的辩证统一</a:t>
            </a:r>
          </a:p>
        </p:txBody>
      </p:sp>
      <p:sp>
        <p:nvSpPr>
          <p:cNvPr id="3" name="文本框 2">
            <a:extLst>
              <a:ext uri="{FF2B5EF4-FFF2-40B4-BE49-F238E27FC236}">
                <a16:creationId xmlns:a16="http://schemas.microsoft.com/office/drawing/2014/main" id="{FCEEBEA3-262D-4C36-BEF3-2DB60689545C}"/>
              </a:ext>
            </a:extLst>
          </p:cNvPr>
          <p:cNvSpPr txBox="1"/>
          <p:nvPr/>
        </p:nvSpPr>
        <p:spPr>
          <a:xfrm>
            <a:off x="499532" y="1139561"/>
            <a:ext cx="5850467" cy="5509200"/>
          </a:xfrm>
          <a:prstGeom prst="rect">
            <a:avLst/>
          </a:prstGeom>
          <a:noFill/>
        </p:spPr>
        <p:txBody>
          <a:bodyPr wrap="square" rtlCol="0">
            <a:spAutoFit/>
          </a:bodyPr>
          <a:lstStyle/>
          <a:p>
            <a:pPr indent="457200"/>
            <a:r>
              <a:rPr lang="zh-CN" altLang="en-US" sz="2200" b="1" dirty="0">
                <a:solidFill>
                  <a:srgbClr val="FF0000"/>
                </a:solidFill>
                <a:latin typeface="Times New Roman" panose="02020603050405020304" pitchFamily="18" charset="0"/>
                <a:ea typeface="楷体" panose="02010609060101010101" pitchFamily="49" charset="-122"/>
              </a:rPr>
              <a:t>推断与预测，两者没有矛盾。</a:t>
            </a:r>
            <a:r>
              <a:rPr lang="zh-CN" altLang="en-US" sz="2200" b="1" dirty="0">
                <a:latin typeface="Times New Roman" panose="02020603050405020304" pitchFamily="18" charset="0"/>
                <a:ea typeface="楷体" panose="02010609060101010101" pitchFamily="49" charset="-122"/>
              </a:rPr>
              <a:t>能够正确理解事物本质的模型（推断），应该能够对未来的新情况进行准确预测。能够准确预测未来情况的模型（预测），应该已经抓住了事物发展的科学机制。</a:t>
            </a:r>
            <a:endParaRPr lang="en-US" altLang="zh-CN" sz="2200" b="1" dirty="0">
              <a:latin typeface="Times New Roman" panose="02020603050405020304" pitchFamily="18" charset="0"/>
              <a:ea typeface="楷体" panose="02010609060101010101" pitchFamily="49" charset="-122"/>
            </a:endParaRPr>
          </a:p>
          <a:p>
            <a:pPr indent="457200"/>
            <a:r>
              <a:rPr lang="zh-CN" altLang="en-US" sz="2200" b="1" dirty="0">
                <a:latin typeface="Times New Roman" panose="02020603050405020304" pitchFamily="18" charset="0"/>
                <a:ea typeface="楷体" panose="02010609060101010101" pitchFamily="49" charset="-122"/>
              </a:rPr>
              <a:t>如果能够对科学问题进行完美解析（完美地进行推断），那么精准预测几乎是必然的；但是在准确预测的时候，往往只知其然不知其所以然，因此在决策中还无法直接下结论。因此我们认为，</a:t>
            </a:r>
            <a:r>
              <a:rPr lang="zh-CN" altLang="en-US" sz="2200" b="1" dirty="0">
                <a:solidFill>
                  <a:srgbClr val="FF0000"/>
                </a:solidFill>
                <a:latin typeface="Times New Roman" panose="02020603050405020304" pitchFamily="18" charset="0"/>
                <a:ea typeface="楷体" panose="02010609060101010101" pitchFamily="49" charset="-122"/>
              </a:rPr>
              <a:t>推断是预测的充分不必要条件。</a:t>
            </a:r>
            <a:endParaRPr lang="en-US" altLang="zh-CN" sz="2200" b="1" dirty="0">
              <a:solidFill>
                <a:srgbClr val="FF0000"/>
              </a:solidFill>
              <a:latin typeface="Times New Roman" panose="02020603050405020304" pitchFamily="18" charset="0"/>
              <a:ea typeface="楷体" panose="02010609060101010101" pitchFamily="49" charset="-122"/>
            </a:endParaRPr>
          </a:p>
          <a:p>
            <a:pPr indent="457200"/>
            <a:r>
              <a:rPr lang="zh-CN" altLang="en-US" sz="2200" b="1" dirty="0">
                <a:latin typeface="Times New Roman" panose="02020603050405020304" pitchFamily="18" charset="0"/>
                <a:ea typeface="楷体" panose="02010609060101010101" pitchFamily="49" charset="-122"/>
              </a:rPr>
              <a:t>尽管如此，在实际机器学习任务中，推断往往是有缺陷的，而某些机器学习算法却可以不断逼近完美的准确率。</a:t>
            </a:r>
            <a:r>
              <a:rPr lang="zh-CN" altLang="en-US" sz="2200" b="1" dirty="0">
                <a:solidFill>
                  <a:srgbClr val="FF0000"/>
                </a:solidFill>
                <a:latin typeface="Times New Roman" panose="02020603050405020304" pitchFamily="18" charset="0"/>
                <a:ea typeface="楷体" panose="02010609060101010101" pitchFamily="49" charset="-122"/>
              </a:rPr>
              <a:t>利用预测来辅助推断，是数据驱动型研究的基本逻辑。在此基础上应强调准确预测后对模型的解析，提高其可解释性，以便于指导决策。</a:t>
            </a:r>
            <a:endParaRPr lang="en-US" altLang="zh-CN" sz="2200" b="1" dirty="0">
              <a:solidFill>
                <a:srgbClr val="FF0000"/>
              </a:solidFill>
              <a:latin typeface="Times New Roman" panose="02020603050405020304" pitchFamily="18" charset="0"/>
              <a:ea typeface="楷体" panose="02010609060101010101" pitchFamily="49" charset="-122"/>
            </a:endParaRPr>
          </a:p>
        </p:txBody>
      </p:sp>
      <p:pic>
        <p:nvPicPr>
          <p:cNvPr id="3074" name="Picture 2" descr="Making Inferences with Pictures Predictions Observations Worksheets  Activities | Teach with Fishyrobb">
            <a:extLst>
              <a:ext uri="{FF2B5EF4-FFF2-40B4-BE49-F238E27FC236}">
                <a16:creationId xmlns:a16="http://schemas.microsoft.com/office/drawing/2014/main" id="{772B80FE-5B83-409F-864C-35AD7A933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733" y="1231923"/>
            <a:ext cx="533400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85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背景介绍</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机器学习核心思想</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机器学习整体框架</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机器学习便捷工具</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307816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框架示例</a:t>
            </a:r>
          </a:p>
        </p:txBody>
      </p:sp>
      <p:sp>
        <p:nvSpPr>
          <p:cNvPr id="4" name="AutoShape 6" descr="An Overview of the Steps That Compose the Machine Learning Process,... |  Download Scientific Diagram">
            <a:extLst>
              <a:ext uri="{FF2B5EF4-FFF2-40B4-BE49-F238E27FC236}">
                <a16:creationId xmlns:a16="http://schemas.microsoft.com/office/drawing/2014/main" id="{C75DC62F-0BB8-4B10-9D0E-2732E08949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A91DFC4C-3E66-4D41-AC6E-D9203DE114D3}"/>
              </a:ext>
            </a:extLst>
          </p:cNvPr>
          <p:cNvPicPr>
            <a:picLocks noChangeAspect="1"/>
          </p:cNvPicPr>
          <p:nvPr/>
        </p:nvPicPr>
        <p:blipFill>
          <a:blip r:embed="rId2"/>
          <a:stretch>
            <a:fillRect/>
          </a:stretch>
        </p:blipFill>
        <p:spPr>
          <a:xfrm>
            <a:off x="313267" y="1261195"/>
            <a:ext cx="5694892" cy="2595685"/>
          </a:xfrm>
          <a:prstGeom prst="rect">
            <a:avLst/>
          </a:prstGeom>
        </p:spPr>
      </p:pic>
      <p:pic>
        <p:nvPicPr>
          <p:cNvPr id="19" name="Picture 2" descr="Machine Learning Process: How to Use Machine Learning">
            <a:extLst>
              <a:ext uri="{FF2B5EF4-FFF2-40B4-BE49-F238E27FC236}">
                <a16:creationId xmlns:a16="http://schemas.microsoft.com/office/drawing/2014/main" id="{0E02204A-1C2B-4FB9-AB52-C8BCDB37BA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44" b="17235"/>
          <a:stretch/>
        </p:blipFill>
        <p:spPr bwMode="auto">
          <a:xfrm>
            <a:off x="6248400" y="1458721"/>
            <a:ext cx="5694892" cy="20569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C932F0E-0579-4D6E-85C0-9327D6678DDB}"/>
              </a:ext>
            </a:extLst>
          </p:cNvPr>
          <p:cNvPicPr>
            <a:picLocks noChangeAspect="1"/>
          </p:cNvPicPr>
          <p:nvPr/>
        </p:nvPicPr>
        <p:blipFill>
          <a:blip r:embed="rId4"/>
          <a:stretch>
            <a:fillRect/>
          </a:stretch>
        </p:blipFill>
        <p:spPr>
          <a:xfrm>
            <a:off x="6248400" y="4286669"/>
            <a:ext cx="5694892" cy="2180330"/>
          </a:xfrm>
          <a:prstGeom prst="rect">
            <a:avLst/>
          </a:prstGeom>
        </p:spPr>
      </p:pic>
      <p:pic>
        <p:nvPicPr>
          <p:cNvPr id="7" name="Picture 6" descr="Machine Learning Process Summarized in Two Pictures - DataScienceCentral.com">
            <a:extLst>
              <a:ext uri="{FF2B5EF4-FFF2-40B4-BE49-F238E27FC236}">
                <a16:creationId xmlns:a16="http://schemas.microsoft.com/office/drawing/2014/main" id="{66B92603-DD12-4B9C-9FEE-D4B68643E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4286669"/>
            <a:ext cx="56769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9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框架示例</a:t>
            </a:r>
          </a:p>
        </p:txBody>
      </p:sp>
      <p:pic>
        <p:nvPicPr>
          <p:cNvPr id="11270" name="Picture 6" descr="How Machine Learning Works: A Mathematical And Visual, 59% OFF">
            <a:extLst>
              <a:ext uri="{FF2B5EF4-FFF2-40B4-BE49-F238E27FC236}">
                <a16:creationId xmlns:a16="http://schemas.microsoft.com/office/drawing/2014/main" id="{845A12F5-6D28-48EA-B620-F5377497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79" y="1392766"/>
            <a:ext cx="5537941" cy="51054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3C8936D-EB8C-4A8F-B600-099E59920088}"/>
              </a:ext>
            </a:extLst>
          </p:cNvPr>
          <p:cNvPicPr>
            <a:picLocks noChangeAspect="1"/>
          </p:cNvPicPr>
          <p:nvPr/>
        </p:nvPicPr>
        <p:blipFill>
          <a:blip r:embed="rId3"/>
          <a:stretch>
            <a:fillRect/>
          </a:stretch>
        </p:blipFill>
        <p:spPr>
          <a:xfrm>
            <a:off x="6567484" y="4001027"/>
            <a:ext cx="4830061" cy="2716909"/>
          </a:xfrm>
          <a:prstGeom prst="rect">
            <a:avLst/>
          </a:prstGeom>
        </p:spPr>
      </p:pic>
      <p:pic>
        <p:nvPicPr>
          <p:cNvPr id="8" name="Picture 2" descr="Guide To Building A Machine Learning Model">
            <a:extLst>
              <a:ext uri="{FF2B5EF4-FFF2-40B4-BE49-F238E27FC236}">
                <a16:creationId xmlns:a16="http://schemas.microsoft.com/office/drawing/2014/main" id="{9225849E-FEBB-4911-878B-B95855ECD2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151"/>
          <a:stretch/>
        </p:blipFill>
        <p:spPr bwMode="auto">
          <a:xfrm>
            <a:off x="6567484" y="1015663"/>
            <a:ext cx="4830060" cy="289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4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框架总结</a:t>
            </a:r>
          </a:p>
        </p:txBody>
      </p:sp>
      <p:sp>
        <p:nvSpPr>
          <p:cNvPr id="6" name="文本框 5">
            <a:extLst>
              <a:ext uri="{FF2B5EF4-FFF2-40B4-BE49-F238E27FC236}">
                <a16:creationId xmlns:a16="http://schemas.microsoft.com/office/drawing/2014/main" id="{F67F12F3-5031-4C7D-9CAA-64C15B7ECCC2}"/>
              </a:ext>
            </a:extLst>
          </p:cNvPr>
          <p:cNvSpPr txBox="1"/>
          <p:nvPr/>
        </p:nvSpPr>
        <p:spPr>
          <a:xfrm>
            <a:off x="1371599" y="1198828"/>
            <a:ext cx="10126135" cy="5478423"/>
          </a:xfrm>
          <a:prstGeom prst="rect">
            <a:avLst/>
          </a:prstGeom>
          <a:noFill/>
        </p:spPr>
        <p:txBody>
          <a:bodyPr wrap="square" rtlCol="0">
            <a:spAutoFit/>
          </a:bodyPr>
          <a:lstStyle/>
          <a:p>
            <a:pPr indent="-457200">
              <a:spcAft>
                <a:spcPts val="1200"/>
              </a:spcAft>
            </a:pPr>
            <a:r>
              <a:rPr lang="zh-CN" altLang="en-US" sz="3200" b="1" dirty="0">
                <a:solidFill>
                  <a:srgbClr val="FF0000"/>
                </a:solidFill>
                <a:latin typeface="Times New Roman" panose="02020603050405020304" pitchFamily="18" charset="0"/>
                <a:ea typeface="楷体" panose="02010609060101010101" pitchFamily="49" charset="-122"/>
              </a:rPr>
              <a:t>顶层设计</a:t>
            </a:r>
            <a:r>
              <a:rPr lang="zh-CN" altLang="en-US" sz="3200" b="1" dirty="0">
                <a:latin typeface="Times New Roman" panose="02020603050405020304" pitchFamily="18" charset="0"/>
                <a:ea typeface="楷体" panose="02010609060101010101" pitchFamily="49" charset="-122"/>
              </a:rPr>
              <a:t>：明晰研究目标，设计试验框架（是否适合用机器学习解决？机器学习要学习什么？要怎么学习？最终得到结果如何辅助决策或推进生产活动？）</a:t>
            </a:r>
            <a:endParaRPr lang="en-US" altLang="zh-CN" sz="3200" b="1" dirty="0">
              <a:latin typeface="Times New Roman" panose="02020603050405020304" pitchFamily="18" charset="0"/>
              <a:ea typeface="楷体" panose="02010609060101010101" pitchFamily="49" charset="-122"/>
            </a:endParaRPr>
          </a:p>
          <a:p>
            <a:pPr indent="-457200">
              <a:spcAft>
                <a:spcPts val="1200"/>
              </a:spcAft>
            </a:pPr>
            <a:r>
              <a:rPr lang="zh-CN" altLang="en-US" sz="3200" b="1" dirty="0">
                <a:solidFill>
                  <a:srgbClr val="FF0000"/>
                </a:solidFill>
                <a:latin typeface="Times New Roman" panose="02020603050405020304" pitchFamily="18" charset="0"/>
                <a:ea typeface="楷体" panose="02010609060101010101" pitchFamily="49" charset="-122"/>
              </a:rPr>
              <a:t>数据准备</a:t>
            </a:r>
            <a:r>
              <a:rPr lang="zh-CN" altLang="en-US" sz="3200" b="1" dirty="0">
                <a:latin typeface="Times New Roman" panose="02020603050405020304" pitchFamily="18" charset="0"/>
                <a:ea typeface="楷体" panose="02010609060101010101" pitchFamily="49" charset="-122"/>
              </a:rPr>
              <a:t>：数据采集（爬虫、埋点） 、数据清洗（去重、插补） 、数据探索（探索性数据分析）、特征工程（修饰、构造、筛选）</a:t>
            </a:r>
            <a:endParaRPr lang="en-US" altLang="zh-CN" sz="3200" b="1" dirty="0">
              <a:latin typeface="Times New Roman" panose="02020603050405020304" pitchFamily="18" charset="0"/>
              <a:ea typeface="楷体" panose="02010609060101010101" pitchFamily="49" charset="-122"/>
            </a:endParaRPr>
          </a:p>
          <a:p>
            <a:pPr indent="-457200">
              <a:spcAft>
                <a:spcPts val="1200"/>
              </a:spcAft>
            </a:pPr>
            <a:r>
              <a:rPr lang="zh-CN" altLang="en-US" sz="3200" b="1" dirty="0">
                <a:solidFill>
                  <a:srgbClr val="FF0000"/>
                </a:solidFill>
                <a:latin typeface="Times New Roman" panose="02020603050405020304" pitchFamily="18" charset="0"/>
                <a:ea typeface="楷体" panose="02010609060101010101" pitchFamily="49" charset="-122"/>
              </a:rPr>
              <a:t>模型构建</a:t>
            </a:r>
            <a:r>
              <a:rPr lang="zh-CN" altLang="en-US" sz="3200" b="1" dirty="0">
                <a:latin typeface="Times New Roman" panose="02020603050405020304" pitchFamily="18" charset="0"/>
                <a:ea typeface="楷体" panose="02010609060101010101" pitchFamily="49" charset="-122"/>
              </a:rPr>
              <a:t>：算法选择（分类、回归）、参数调节（最佳组合搜索）、模型评估（损失函数的选择）</a:t>
            </a:r>
            <a:endParaRPr lang="en-US" altLang="zh-CN" sz="3200" b="1" dirty="0">
              <a:latin typeface="Times New Roman" panose="02020603050405020304" pitchFamily="18" charset="0"/>
              <a:ea typeface="楷体" panose="02010609060101010101" pitchFamily="49" charset="-122"/>
            </a:endParaRPr>
          </a:p>
          <a:p>
            <a:pPr indent="-457200">
              <a:spcAft>
                <a:spcPts val="1200"/>
              </a:spcAft>
            </a:pPr>
            <a:r>
              <a:rPr lang="zh-CN" altLang="en-US" sz="3200" b="1" dirty="0">
                <a:solidFill>
                  <a:srgbClr val="FF0000"/>
                </a:solidFill>
                <a:latin typeface="Times New Roman" panose="02020603050405020304" pitchFamily="18" charset="0"/>
                <a:ea typeface="楷体" panose="02010609060101010101" pitchFamily="49" charset="-122"/>
              </a:rPr>
              <a:t>应用实施</a:t>
            </a:r>
            <a:r>
              <a:rPr lang="zh-CN" altLang="en-US" sz="3200" b="1" dirty="0">
                <a:latin typeface="Times New Roman" panose="02020603050405020304" pitchFamily="18" charset="0"/>
                <a:ea typeface="楷体" panose="02010609060101010101" pitchFamily="49" charset="-122"/>
              </a:rPr>
              <a:t>：模型理解（提高可解释性）、模型部署（对新数据进行预测）、指导决策（该怎么做）</a:t>
            </a:r>
            <a:endParaRPr lang="en-US" altLang="zh-CN" sz="3200" b="1" dirty="0">
              <a:latin typeface="Times New Roman" panose="02020603050405020304" pitchFamily="18" charset="0"/>
              <a:ea typeface="楷体" panose="02010609060101010101" pitchFamily="49" charset="-122"/>
            </a:endParaRPr>
          </a:p>
        </p:txBody>
      </p:sp>
      <p:pic>
        <p:nvPicPr>
          <p:cNvPr id="7" name="图形 6" descr="头上的大脑 纯色填充">
            <a:extLst>
              <a:ext uri="{FF2B5EF4-FFF2-40B4-BE49-F238E27FC236}">
                <a16:creationId xmlns:a16="http://schemas.microsoft.com/office/drawing/2014/main" id="{0B282ADC-6B8B-4A35-9515-FD4276871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434" y="1396662"/>
            <a:ext cx="1015663" cy="1015663"/>
          </a:xfrm>
          <a:prstGeom prst="rect">
            <a:avLst/>
          </a:prstGeom>
        </p:spPr>
      </p:pic>
      <p:pic>
        <p:nvPicPr>
          <p:cNvPr id="8" name="图形 7" descr="数据库 纯色填充">
            <a:extLst>
              <a:ext uri="{FF2B5EF4-FFF2-40B4-BE49-F238E27FC236}">
                <a16:creationId xmlns:a16="http://schemas.microsoft.com/office/drawing/2014/main" id="{C88F6726-C441-4A33-92D6-5E8E92CB23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433" y="2922376"/>
            <a:ext cx="1015663" cy="1015663"/>
          </a:xfrm>
          <a:prstGeom prst="rect">
            <a:avLst/>
          </a:prstGeom>
        </p:spPr>
      </p:pic>
      <p:pic>
        <p:nvPicPr>
          <p:cNvPr id="9" name="图形 8" descr="齿轮 纯色填充">
            <a:extLst>
              <a:ext uri="{FF2B5EF4-FFF2-40B4-BE49-F238E27FC236}">
                <a16:creationId xmlns:a16="http://schemas.microsoft.com/office/drawing/2014/main" id="{DD958565-0B7A-4F03-86F4-A9BCCF2F59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433" y="4332075"/>
            <a:ext cx="1015664" cy="1015664"/>
          </a:xfrm>
          <a:prstGeom prst="rect">
            <a:avLst/>
          </a:prstGeom>
        </p:spPr>
      </p:pic>
      <p:pic>
        <p:nvPicPr>
          <p:cNvPr id="10" name="图形 9" descr="工具 纯色填充">
            <a:extLst>
              <a:ext uri="{FF2B5EF4-FFF2-40B4-BE49-F238E27FC236}">
                <a16:creationId xmlns:a16="http://schemas.microsoft.com/office/drawing/2014/main" id="{560994FA-1FE4-497E-A874-F9D9AE7C33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433" y="5546003"/>
            <a:ext cx="1015663" cy="1015663"/>
          </a:xfrm>
          <a:prstGeom prst="rect">
            <a:avLst/>
          </a:prstGeom>
        </p:spPr>
      </p:pic>
    </p:spTree>
    <p:extLst>
      <p:ext uri="{BB962C8B-B14F-4D97-AF65-F5344CB8AC3E}">
        <p14:creationId xmlns:p14="http://schemas.microsoft.com/office/powerpoint/2010/main" val="98759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背景介绍</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机器学习核心思想</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机器学习整体框架</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机器学习便捷工具</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55682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工具介绍</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81CAC355-5CE1-49D1-80E3-3040BDBFAF81}"/>
              </a:ext>
            </a:extLst>
          </p:cNvPr>
          <p:cNvSpPr txBox="1"/>
          <p:nvPr/>
        </p:nvSpPr>
        <p:spPr>
          <a:xfrm>
            <a:off x="3374225" y="1842967"/>
            <a:ext cx="6836575" cy="5103320"/>
          </a:xfrm>
          <a:prstGeom prst="rect">
            <a:avLst/>
          </a:prstGeom>
          <a:noFill/>
        </p:spPr>
        <p:txBody>
          <a:bodyPr wrap="square" rtlCol="0">
            <a:spAutoFit/>
          </a:bodyPr>
          <a:lstStyle/>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caret</a:t>
            </a:r>
          </a:p>
          <a:p>
            <a:pPr marL="685800" indent="-685800">
              <a:lnSpc>
                <a:spcPts val="6600"/>
              </a:lnSpc>
              <a:buFont typeface="Arial" panose="020B0604020202020204" pitchFamily="34" charset="0"/>
              <a:buChar char="•"/>
            </a:pPr>
            <a:r>
              <a:rPr lang="en-US" altLang="zh-CN" sz="4800" b="1" dirty="0" err="1">
                <a:latin typeface="Times New Roman" panose="02020603050405020304" pitchFamily="18" charset="0"/>
                <a:ea typeface="楷体" panose="02010609060101010101" pitchFamily="49" charset="-122"/>
              </a:rPr>
              <a:t>tidymodels</a:t>
            </a: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mlr3</a:t>
            </a: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DALEX</a:t>
            </a: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56018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工具介绍</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81CAC355-5CE1-49D1-80E3-3040BDBFAF81}"/>
              </a:ext>
            </a:extLst>
          </p:cNvPr>
          <p:cNvSpPr txBox="1"/>
          <p:nvPr/>
        </p:nvSpPr>
        <p:spPr>
          <a:xfrm>
            <a:off x="3374225" y="1842967"/>
            <a:ext cx="6836575" cy="5103320"/>
          </a:xfrm>
          <a:prstGeom prst="rect">
            <a:avLst/>
          </a:prstGeom>
          <a:noFill/>
        </p:spPr>
        <p:txBody>
          <a:bodyPr wrap="square" rtlCol="0">
            <a:spAutoFit/>
          </a:bodyPr>
          <a:lstStyle/>
          <a:p>
            <a:pPr marL="685800" indent="-685800">
              <a:lnSpc>
                <a:spcPts val="6600"/>
              </a:lnSpc>
              <a:buFont typeface="Arial" panose="020B0604020202020204" pitchFamily="34" charset="0"/>
              <a:buChar char="•"/>
            </a:pPr>
            <a:r>
              <a:rPr lang="en-US" altLang="zh-CN" sz="4800" b="1" dirty="0">
                <a:solidFill>
                  <a:srgbClr val="FF0000"/>
                </a:solidFill>
                <a:latin typeface="Times New Roman" panose="02020603050405020304" pitchFamily="18" charset="0"/>
                <a:ea typeface="楷体" panose="02010609060101010101" pitchFamily="49" charset="-122"/>
              </a:rPr>
              <a:t>caret</a:t>
            </a:r>
          </a:p>
          <a:p>
            <a:pPr marL="685800" indent="-685800">
              <a:lnSpc>
                <a:spcPts val="6600"/>
              </a:lnSpc>
              <a:buFont typeface="Arial" panose="020B0604020202020204" pitchFamily="34" charset="0"/>
              <a:buChar char="•"/>
            </a:pPr>
            <a:r>
              <a:rPr lang="en-US" altLang="zh-CN" sz="4800" b="1" dirty="0" err="1">
                <a:latin typeface="Times New Roman" panose="02020603050405020304" pitchFamily="18" charset="0"/>
                <a:ea typeface="楷体" panose="02010609060101010101" pitchFamily="49" charset="-122"/>
              </a:rPr>
              <a:t>tidymodels</a:t>
            </a: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mlr3</a:t>
            </a: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DALEX</a:t>
            </a: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4120342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caret</a:t>
            </a:r>
            <a:r>
              <a:rPr lang="zh-CN" altLang="en-US" sz="6000" dirty="0">
                <a:solidFill>
                  <a:schemeClr val="bg1"/>
                </a:solidFill>
                <a:latin typeface="Times New Roman" panose="02020603050405020304" pitchFamily="18" charset="0"/>
                <a:ea typeface="楷体" panose="02010609060101010101" pitchFamily="49" charset="-122"/>
              </a:rPr>
              <a:t>：概览</a:t>
            </a:r>
          </a:p>
        </p:txBody>
      </p:sp>
      <p:pic>
        <p:nvPicPr>
          <p:cNvPr id="3" name="图片 2">
            <a:extLst>
              <a:ext uri="{FF2B5EF4-FFF2-40B4-BE49-F238E27FC236}">
                <a16:creationId xmlns:a16="http://schemas.microsoft.com/office/drawing/2014/main" id="{DC6EA156-BD27-49BC-A1A4-0880D2534E8B}"/>
              </a:ext>
            </a:extLst>
          </p:cNvPr>
          <p:cNvPicPr>
            <a:picLocks noChangeAspect="1"/>
          </p:cNvPicPr>
          <p:nvPr/>
        </p:nvPicPr>
        <p:blipFill>
          <a:blip r:embed="rId2"/>
          <a:stretch>
            <a:fillRect/>
          </a:stretch>
        </p:blipFill>
        <p:spPr>
          <a:xfrm>
            <a:off x="7814733" y="1487013"/>
            <a:ext cx="3572935" cy="4786385"/>
          </a:xfrm>
          <a:prstGeom prst="rect">
            <a:avLst/>
          </a:prstGeom>
        </p:spPr>
      </p:pic>
      <p:sp>
        <p:nvSpPr>
          <p:cNvPr id="6" name="文本框 5">
            <a:extLst>
              <a:ext uri="{FF2B5EF4-FFF2-40B4-BE49-F238E27FC236}">
                <a16:creationId xmlns:a16="http://schemas.microsoft.com/office/drawing/2014/main" id="{BA550C5F-FCA0-4EC9-9171-2A55134752DB}"/>
              </a:ext>
            </a:extLst>
          </p:cNvPr>
          <p:cNvSpPr txBox="1"/>
          <p:nvPr/>
        </p:nvSpPr>
        <p:spPr>
          <a:xfrm>
            <a:off x="702732" y="2719708"/>
            <a:ext cx="6553201" cy="3785652"/>
          </a:xfrm>
          <a:prstGeom prst="rect">
            <a:avLst/>
          </a:prstGeom>
          <a:noFill/>
        </p:spPr>
        <p:txBody>
          <a:bodyPr wrap="square" rtlCol="0">
            <a:spAutoFit/>
          </a:bodyPr>
          <a:lstStyle/>
          <a:p>
            <a:pPr algn="just"/>
            <a:r>
              <a:rPr lang="en-US" altLang="zh-CN" sz="2400" dirty="0">
                <a:latin typeface="Times New Roman" panose="02020603050405020304" pitchFamily="18" charset="0"/>
                <a:ea typeface="楷体" panose="02010609060101010101" pitchFamily="49" charset="-122"/>
              </a:rPr>
              <a:t>caret</a:t>
            </a:r>
            <a:r>
              <a:rPr lang="zh-CN" altLang="en-US" sz="2400" dirty="0">
                <a:latin typeface="Times New Roman" panose="02020603050405020304" pitchFamily="18" charset="0"/>
                <a:ea typeface="楷体" panose="02010609060101010101" pitchFamily="49" charset="-122"/>
              </a:rPr>
              <a:t>包（</a:t>
            </a:r>
            <a:r>
              <a:rPr lang="en-US" altLang="zh-CN" sz="2400" b="1" dirty="0">
                <a:latin typeface="Times New Roman" panose="02020603050405020304" pitchFamily="18" charset="0"/>
                <a:ea typeface="楷体" panose="02010609060101010101" pitchFamily="49" charset="-122"/>
              </a:rPr>
              <a:t>Classification And </a:t>
            </a:r>
            <a:r>
              <a:rPr lang="en-US" altLang="zh-CN" sz="2400" b="1" dirty="0" err="1">
                <a:latin typeface="Times New Roman" panose="02020603050405020304" pitchFamily="18" charset="0"/>
                <a:ea typeface="楷体" panose="02010609060101010101" pitchFamily="49" charset="-122"/>
              </a:rPr>
              <a:t>REgression</a:t>
            </a:r>
            <a:r>
              <a:rPr lang="en-US" altLang="zh-CN" sz="2400" b="1" dirty="0">
                <a:latin typeface="Times New Roman" panose="02020603050405020304" pitchFamily="18" charset="0"/>
                <a:ea typeface="楷体" panose="02010609060101010101" pitchFamily="49" charset="-122"/>
              </a:rPr>
              <a:t> Training</a:t>
            </a:r>
            <a:r>
              <a:rPr lang="zh-CN" altLang="en-US" sz="2400" dirty="0">
                <a:latin typeface="Times New Roman" panose="02020603050405020304" pitchFamily="18" charset="0"/>
                <a:ea typeface="楷体" panose="02010609060101010101" pitchFamily="49" charset="-122"/>
              </a:rPr>
              <a:t>）是</a:t>
            </a:r>
            <a:r>
              <a:rPr lang="en-US" altLang="zh-CN" sz="2400" dirty="0">
                <a:latin typeface="Times New Roman" panose="02020603050405020304" pitchFamily="18" charset="0"/>
                <a:ea typeface="楷体" panose="02010609060101010101" pitchFamily="49" charset="-122"/>
              </a:rPr>
              <a:t>R</a:t>
            </a:r>
            <a:r>
              <a:rPr lang="zh-CN" altLang="en-US" sz="2400" dirty="0">
                <a:latin typeface="Times New Roman" panose="02020603050405020304" pitchFamily="18" charset="0"/>
                <a:ea typeface="楷体" panose="02010609060101010101" pitchFamily="49" charset="-122"/>
              </a:rPr>
              <a:t>中用于简化机器学习模型构建的强大工具。它提供</a:t>
            </a:r>
            <a:r>
              <a:rPr lang="zh-CN" altLang="en-US" sz="2400" dirty="0">
                <a:solidFill>
                  <a:srgbClr val="FF0000"/>
                </a:solidFill>
                <a:latin typeface="Times New Roman" panose="02020603050405020304" pitchFamily="18" charset="0"/>
                <a:ea typeface="楷体" panose="02010609060101010101" pitchFamily="49" charset="-122"/>
              </a:rPr>
              <a:t>一致的接口</a:t>
            </a:r>
            <a:r>
              <a:rPr lang="zh-CN" altLang="en-US" sz="2400" dirty="0">
                <a:latin typeface="Times New Roman" panose="02020603050405020304" pitchFamily="18" charset="0"/>
                <a:ea typeface="楷体" panose="02010609060101010101" pitchFamily="49" charset="-122"/>
              </a:rPr>
              <a:t>，涵盖数据预处理、特征选择、模型训练、模型评估和模型调优等关键步骤。</a:t>
            </a:r>
            <a:r>
              <a:rPr lang="en-US" altLang="zh-CN" sz="2400" dirty="0">
                <a:latin typeface="Times New Roman" panose="02020603050405020304" pitchFamily="18" charset="0"/>
                <a:ea typeface="楷体" panose="02010609060101010101" pitchFamily="49" charset="-122"/>
              </a:rPr>
              <a:t>caret</a:t>
            </a:r>
            <a:r>
              <a:rPr lang="zh-CN" altLang="en-US" sz="2400" dirty="0">
                <a:latin typeface="Times New Roman" panose="02020603050405020304" pitchFamily="18" charset="0"/>
                <a:ea typeface="楷体" panose="02010609060101010101" pitchFamily="49" charset="-122"/>
              </a:rPr>
              <a:t>支持多种机器学习算法，包括线性回归、逻辑回归、决策树、随机森林、支持向量机等。通过内置的交叉验证和网格搜索功能，</a:t>
            </a:r>
            <a:r>
              <a:rPr lang="en-US" altLang="zh-CN" sz="2400" dirty="0">
                <a:latin typeface="Times New Roman" panose="02020603050405020304" pitchFamily="18" charset="0"/>
                <a:ea typeface="楷体" panose="02010609060101010101" pitchFamily="49" charset="-122"/>
              </a:rPr>
              <a:t>caret</a:t>
            </a:r>
            <a:r>
              <a:rPr lang="zh-CN" altLang="en-US" sz="2400" dirty="0">
                <a:latin typeface="Times New Roman" panose="02020603050405020304" pitchFamily="18" charset="0"/>
                <a:ea typeface="楷体" panose="02010609060101010101" pitchFamily="49" charset="-122"/>
              </a:rPr>
              <a:t>能有效优化模型性能。此外，它的易用性和广泛的功能使其成为数据科学和机器学习项目中的重要工具。</a:t>
            </a:r>
          </a:p>
        </p:txBody>
      </p:sp>
      <p:pic>
        <p:nvPicPr>
          <p:cNvPr id="7" name="Picture 14" descr="R Series: Caret Package">
            <a:extLst>
              <a:ext uri="{FF2B5EF4-FFF2-40B4-BE49-F238E27FC236}">
                <a16:creationId xmlns:a16="http://schemas.microsoft.com/office/drawing/2014/main" id="{6C5C88DB-96A6-4A4F-903F-48D54B6AC5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732" y="1211052"/>
            <a:ext cx="2088998" cy="143245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D930DB2-CF6D-420B-92B5-1FFDAF424E79}"/>
              </a:ext>
            </a:extLst>
          </p:cNvPr>
          <p:cNvSpPr txBox="1"/>
          <p:nvPr/>
        </p:nvSpPr>
        <p:spPr>
          <a:xfrm>
            <a:off x="2955281" y="1696447"/>
            <a:ext cx="4137101" cy="461665"/>
          </a:xfrm>
          <a:prstGeom prst="rect">
            <a:avLst/>
          </a:prstGeom>
          <a:noFill/>
        </p:spPr>
        <p:txBody>
          <a:bodyPr wrap="square">
            <a:spAutoFit/>
          </a:bodyPr>
          <a:lstStyle/>
          <a:p>
            <a:pPr algn="ctr"/>
            <a:r>
              <a:rPr lang="zh-CN" altLang="en-US" sz="2400" b="1" dirty="0">
                <a:latin typeface="Times New Roman" panose="02020603050405020304" pitchFamily="18" charset="0"/>
                <a:cs typeface="Times New Roman" panose="02020603050405020304" pitchFamily="18" charset="0"/>
              </a:rPr>
              <a:t>https://topepo.github.io/caret/</a:t>
            </a:r>
          </a:p>
        </p:txBody>
      </p:sp>
    </p:spTree>
    <p:extLst>
      <p:ext uri="{BB962C8B-B14F-4D97-AF65-F5344CB8AC3E}">
        <p14:creationId xmlns:p14="http://schemas.microsoft.com/office/powerpoint/2010/main" val="229422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背景介绍</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机器学习核心思想</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机器学习整体框架</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机器学习便捷工具</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1026450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caret</a:t>
            </a:r>
            <a:r>
              <a:rPr lang="zh-CN" altLang="en-US" sz="6000" dirty="0">
                <a:solidFill>
                  <a:schemeClr val="bg1"/>
                </a:solidFill>
                <a:latin typeface="Times New Roman" panose="02020603050405020304" pitchFamily="18" charset="0"/>
                <a:ea typeface="楷体" panose="02010609060101010101" pitchFamily="49" charset="-122"/>
              </a:rPr>
              <a:t>：介绍</a:t>
            </a:r>
          </a:p>
        </p:txBody>
      </p:sp>
      <p:pic>
        <p:nvPicPr>
          <p:cNvPr id="3" name="图片 2">
            <a:extLst>
              <a:ext uri="{FF2B5EF4-FFF2-40B4-BE49-F238E27FC236}">
                <a16:creationId xmlns:a16="http://schemas.microsoft.com/office/drawing/2014/main" id="{0BAB6954-0753-46D1-A5FF-D1A34C79B1A1}"/>
              </a:ext>
            </a:extLst>
          </p:cNvPr>
          <p:cNvPicPr>
            <a:picLocks noChangeAspect="1"/>
          </p:cNvPicPr>
          <p:nvPr/>
        </p:nvPicPr>
        <p:blipFill>
          <a:blip r:embed="rId2"/>
          <a:stretch>
            <a:fillRect/>
          </a:stretch>
        </p:blipFill>
        <p:spPr>
          <a:xfrm>
            <a:off x="0" y="1015663"/>
            <a:ext cx="4059671" cy="5562937"/>
          </a:xfrm>
          <a:prstGeom prst="rect">
            <a:avLst/>
          </a:prstGeom>
        </p:spPr>
      </p:pic>
      <p:pic>
        <p:nvPicPr>
          <p:cNvPr id="5" name="图片 4">
            <a:extLst>
              <a:ext uri="{FF2B5EF4-FFF2-40B4-BE49-F238E27FC236}">
                <a16:creationId xmlns:a16="http://schemas.microsoft.com/office/drawing/2014/main" id="{808F2C12-F21F-47B4-9DEF-B9BC74A9CC79}"/>
              </a:ext>
            </a:extLst>
          </p:cNvPr>
          <p:cNvPicPr>
            <a:picLocks noChangeAspect="1"/>
          </p:cNvPicPr>
          <p:nvPr/>
        </p:nvPicPr>
        <p:blipFill>
          <a:blip r:embed="rId3"/>
          <a:stretch>
            <a:fillRect/>
          </a:stretch>
        </p:blipFill>
        <p:spPr>
          <a:xfrm>
            <a:off x="4059672" y="1015664"/>
            <a:ext cx="3904944" cy="3954270"/>
          </a:xfrm>
          <a:prstGeom prst="rect">
            <a:avLst/>
          </a:prstGeom>
        </p:spPr>
      </p:pic>
      <p:pic>
        <p:nvPicPr>
          <p:cNvPr id="7" name="图片 6">
            <a:extLst>
              <a:ext uri="{FF2B5EF4-FFF2-40B4-BE49-F238E27FC236}">
                <a16:creationId xmlns:a16="http://schemas.microsoft.com/office/drawing/2014/main" id="{21C122AA-EC68-45FD-8ADB-6493713500BF}"/>
              </a:ext>
            </a:extLst>
          </p:cNvPr>
          <p:cNvPicPr>
            <a:picLocks noChangeAspect="1"/>
          </p:cNvPicPr>
          <p:nvPr/>
        </p:nvPicPr>
        <p:blipFill>
          <a:blip r:embed="rId4"/>
          <a:stretch>
            <a:fillRect/>
          </a:stretch>
        </p:blipFill>
        <p:spPr>
          <a:xfrm>
            <a:off x="4059671" y="4994660"/>
            <a:ext cx="3904944" cy="1575385"/>
          </a:xfrm>
          <a:prstGeom prst="rect">
            <a:avLst/>
          </a:prstGeom>
        </p:spPr>
      </p:pic>
      <p:pic>
        <p:nvPicPr>
          <p:cNvPr id="9" name="图片 8">
            <a:extLst>
              <a:ext uri="{FF2B5EF4-FFF2-40B4-BE49-F238E27FC236}">
                <a16:creationId xmlns:a16="http://schemas.microsoft.com/office/drawing/2014/main" id="{3ACFB262-2E94-413A-A34F-C569F0BD1FAD}"/>
              </a:ext>
            </a:extLst>
          </p:cNvPr>
          <p:cNvPicPr>
            <a:picLocks noChangeAspect="1"/>
          </p:cNvPicPr>
          <p:nvPr/>
        </p:nvPicPr>
        <p:blipFill>
          <a:blip r:embed="rId5"/>
          <a:stretch>
            <a:fillRect/>
          </a:stretch>
        </p:blipFill>
        <p:spPr>
          <a:xfrm>
            <a:off x="7964615" y="1040389"/>
            <a:ext cx="4171558" cy="3455411"/>
          </a:xfrm>
          <a:prstGeom prst="rect">
            <a:avLst/>
          </a:prstGeom>
        </p:spPr>
      </p:pic>
      <p:pic>
        <p:nvPicPr>
          <p:cNvPr id="11" name="图片 10">
            <a:extLst>
              <a:ext uri="{FF2B5EF4-FFF2-40B4-BE49-F238E27FC236}">
                <a16:creationId xmlns:a16="http://schemas.microsoft.com/office/drawing/2014/main" id="{E75F2311-7433-42EF-96FE-28054D431A58}"/>
              </a:ext>
            </a:extLst>
          </p:cNvPr>
          <p:cNvPicPr>
            <a:picLocks noChangeAspect="1"/>
          </p:cNvPicPr>
          <p:nvPr/>
        </p:nvPicPr>
        <p:blipFill>
          <a:blip r:embed="rId6"/>
          <a:stretch>
            <a:fillRect/>
          </a:stretch>
        </p:blipFill>
        <p:spPr>
          <a:xfrm>
            <a:off x="7964616" y="4550666"/>
            <a:ext cx="4171558" cy="2180382"/>
          </a:xfrm>
          <a:prstGeom prst="rect">
            <a:avLst/>
          </a:prstGeom>
        </p:spPr>
      </p:pic>
    </p:spTree>
    <p:extLst>
      <p:ext uri="{BB962C8B-B14F-4D97-AF65-F5344CB8AC3E}">
        <p14:creationId xmlns:p14="http://schemas.microsoft.com/office/powerpoint/2010/main" val="2895064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caret</a:t>
            </a:r>
            <a:r>
              <a:rPr lang="zh-CN" altLang="en-US" sz="6000" dirty="0">
                <a:solidFill>
                  <a:schemeClr val="bg1"/>
                </a:solidFill>
                <a:latin typeface="Times New Roman" panose="02020603050405020304" pitchFamily="18" charset="0"/>
                <a:ea typeface="楷体" panose="02010609060101010101" pitchFamily="49" charset="-122"/>
              </a:rPr>
              <a:t>：介绍</a:t>
            </a:r>
          </a:p>
        </p:txBody>
      </p:sp>
      <p:pic>
        <p:nvPicPr>
          <p:cNvPr id="10" name="图片 9">
            <a:extLst>
              <a:ext uri="{FF2B5EF4-FFF2-40B4-BE49-F238E27FC236}">
                <a16:creationId xmlns:a16="http://schemas.microsoft.com/office/drawing/2014/main" id="{03E200EC-F896-4B16-90AF-6B6E69F0C340}"/>
              </a:ext>
            </a:extLst>
          </p:cNvPr>
          <p:cNvPicPr>
            <a:picLocks noChangeAspect="1"/>
          </p:cNvPicPr>
          <p:nvPr/>
        </p:nvPicPr>
        <p:blipFill>
          <a:blip r:embed="rId2"/>
          <a:stretch>
            <a:fillRect/>
          </a:stretch>
        </p:blipFill>
        <p:spPr>
          <a:xfrm>
            <a:off x="833199" y="1142470"/>
            <a:ext cx="4558532" cy="2760663"/>
          </a:xfrm>
          <a:prstGeom prst="rect">
            <a:avLst/>
          </a:prstGeom>
        </p:spPr>
      </p:pic>
      <p:pic>
        <p:nvPicPr>
          <p:cNvPr id="12" name="图片 11">
            <a:extLst>
              <a:ext uri="{FF2B5EF4-FFF2-40B4-BE49-F238E27FC236}">
                <a16:creationId xmlns:a16="http://schemas.microsoft.com/office/drawing/2014/main" id="{1414AAB5-A3E6-4711-841C-98B64E0F281B}"/>
              </a:ext>
            </a:extLst>
          </p:cNvPr>
          <p:cNvPicPr>
            <a:picLocks noChangeAspect="1"/>
          </p:cNvPicPr>
          <p:nvPr/>
        </p:nvPicPr>
        <p:blipFill>
          <a:blip r:embed="rId3"/>
          <a:stretch>
            <a:fillRect/>
          </a:stretch>
        </p:blipFill>
        <p:spPr>
          <a:xfrm>
            <a:off x="6206066" y="1142469"/>
            <a:ext cx="4785368" cy="5445419"/>
          </a:xfrm>
          <a:prstGeom prst="rect">
            <a:avLst/>
          </a:prstGeom>
        </p:spPr>
      </p:pic>
      <p:pic>
        <p:nvPicPr>
          <p:cNvPr id="14" name="图片 13">
            <a:extLst>
              <a:ext uri="{FF2B5EF4-FFF2-40B4-BE49-F238E27FC236}">
                <a16:creationId xmlns:a16="http://schemas.microsoft.com/office/drawing/2014/main" id="{6B8CB1AA-B91D-4F12-9E40-88ADDC0B5C24}"/>
              </a:ext>
            </a:extLst>
          </p:cNvPr>
          <p:cNvPicPr>
            <a:picLocks noChangeAspect="1"/>
          </p:cNvPicPr>
          <p:nvPr/>
        </p:nvPicPr>
        <p:blipFill>
          <a:blip r:embed="rId4"/>
          <a:stretch>
            <a:fillRect/>
          </a:stretch>
        </p:blipFill>
        <p:spPr>
          <a:xfrm>
            <a:off x="833199" y="4040187"/>
            <a:ext cx="4558532" cy="2547702"/>
          </a:xfrm>
          <a:prstGeom prst="rect">
            <a:avLst/>
          </a:prstGeom>
        </p:spPr>
      </p:pic>
    </p:spTree>
    <p:extLst>
      <p:ext uri="{BB962C8B-B14F-4D97-AF65-F5344CB8AC3E}">
        <p14:creationId xmlns:p14="http://schemas.microsoft.com/office/powerpoint/2010/main" val="582336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caret</a:t>
            </a:r>
            <a:r>
              <a:rPr lang="zh-CN" altLang="en-US" sz="6000" dirty="0">
                <a:solidFill>
                  <a:schemeClr val="bg1"/>
                </a:solidFill>
                <a:latin typeface="Times New Roman" panose="02020603050405020304" pitchFamily="18" charset="0"/>
                <a:ea typeface="楷体" panose="02010609060101010101" pitchFamily="49" charset="-122"/>
              </a:rPr>
              <a:t>：总结</a:t>
            </a:r>
          </a:p>
        </p:txBody>
      </p:sp>
      <p:sp>
        <p:nvSpPr>
          <p:cNvPr id="6" name="文本框 5">
            <a:extLst>
              <a:ext uri="{FF2B5EF4-FFF2-40B4-BE49-F238E27FC236}">
                <a16:creationId xmlns:a16="http://schemas.microsoft.com/office/drawing/2014/main" id="{BA550C5F-FCA0-4EC9-9171-2A55134752DB}"/>
              </a:ext>
            </a:extLst>
          </p:cNvPr>
          <p:cNvSpPr txBox="1"/>
          <p:nvPr/>
        </p:nvSpPr>
        <p:spPr>
          <a:xfrm>
            <a:off x="474130" y="1523663"/>
            <a:ext cx="11573936" cy="498598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地位：</a:t>
            </a:r>
            <a:r>
              <a:rPr lang="en-US" altLang="zh-CN" sz="2800" dirty="0">
                <a:latin typeface="Times New Roman" panose="02020603050405020304" pitchFamily="18" charset="0"/>
                <a:ea typeface="楷体" panose="02010609060101010101" pitchFamily="49" charset="-122"/>
              </a:rPr>
              <a:t>R</a:t>
            </a:r>
            <a:r>
              <a:rPr lang="zh-CN" altLang="en-US" sz="2800" dirty="0">
                <a:latin typeface="Times New Roman" panose="02020603050405020304" pitchFamily="18" charset="0"/>
                <a:ea typeface="楷体" panose="02010609060101010101" pitchFamily="49" charset="-122"/>
              </a:rPr>
              <a:t>语言机器学习通用框架的开山鼻祖</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特色：函数式编程</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优势：体系完备、成熟稳定，具有大量的教学资源积累</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劣势：作者已投入到</a:t>
            </a:r>
            <a:r>
              <a:rPr lang="en-US" altLang="zh-CN" sz="2800" dirty="0" err="1">
                <a:latin typeface="Times New Roman" panose="02020603050405020304" pitchFamily="18" charset="0"/>
                <a:ea typeface="楷体" panose="02010609060101010101" pitchFamily="49" charset="-122"/>
              </a:rPr>
              <a:t>tidymodels</a:t>
            </a:r>
            <a:r>
              <a:rPr lang="zh-CN" altLang="en-US" sz="2800" dirty="0">
                <a:latin typeface="Times New Roman" panose="02020603050405020304" pitchFamily="18" charset="0"/>
                <a:ea typeface="楷体" panose="02010609060101010101" pitchFamily="49" charset="-122"/>
              </a:rPr>
              <a:t>等新项目中，不再对这一框架进行维护</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建议：可以用作对机器学习基本概念的教学（</a:t>
            </a:r>
            <a:r>
              <a:rPr lang="en-US" altLang="zh-CN" sz="2800" dirty="0">
                <a:latin typeface="Times New Roman" panose="02020603050405020304" pitchFamily="18" charset="0"/>
                <a:ea typeface="楷体" panose="02010609060101010101" pitchFamily="49" charset="-122"/>
              </a:rPr>
              <a:t>R-basic</a:t>
            </a:r>
            <a:r>
              <a:rPr lang="zh-CN" altLang="en-US" sz="2800" dirty="0">
                <a:latin typeface="Times New Roman" panose="02020603050405020304" pitchFamily="18" charset="0"/>
                <a:ea typeface="楷体" panose="02010609060101010101" pitchFamily="49" charset="-122"/>
              </a:rPr>
              <a:t>风格）</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核心资源</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应用预测建模</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Applied Predictive Modeling</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2</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The Caret Package </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https://topepo.github.io/caret/index.html</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endParaRPr lang="en-US" altLang="zh-CN" sz="2800" dirty="0">
              <a:latin typeface="Times New Roman" panose="02020603050405020304" pitchFamily="18" charset="0"/>
              <a:ea typeface="楷体" panose="02010609060101010101" pitchFamily="49" charset="-122"/>
            </a:endParaRPr>
          </a:p>
          <a:p>
            <a:pPr algn="just"/>
            <a:endParaRPr lang="zh-CN" altLang="en-US" sz="2400" dirty="0">
              <a:latin typeface="Times New Roman" panose="02020603050405020304" pitchFamily="18" charset="0"/>
              <a:ea typeface="楷体" panose="02010609060101010101" pitchFamily="49" charset="-122"/>
            </a:endParaRP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AADCD578-6948-4D85-ABA4-FD0E1ECB1840}"/>
              </a:ext>
            </a:extLst>
          </p:cNvPr>
          <p:cNvPicPr>
            <a:picLocks noChangeAspect="1"/>
          </p:cNvPicPr>
          <p:nvPr/>
        </p:nvPicPr>
        <p:blipFill>
          <a:blip r:embed="rId2"/>
          <a:stretch>
            <a:fillRect/>
          </a:stretch>
        </p:blipFill>
        <p:spPr>
          <a:xfrm>
            <a:off x="7970497" y="1591731"/>
            <a:ext cx="4158002" cy="1230673"/>
          </a:xfrm>
          <a:prstGeom prst="rect">
            <a:avLst/>
          </a:prstGeom>
        </p:spPr>
      </p:pic>
    </p:spTree>
    <p:extLst>
      <p:ext uri="{BB962C8B-B14F-4D97-AF65-F5344CB8AC3E}">
        <p14:creationId xmlns:p14="http://schemas.microsoft.com/office/powerpoint/2010/main" val="81407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工具介绍</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81CAC355-5CE1-49D1-80E3-3040BDBFAF81}"/>
              </a:ext>
            </a:extLst>
          </p:cNvPr>
          <p:cNvSpPr txBox="1"/>
          <p:nvPr/>
        </p:nvSpPr>
        <p:spPr>
          <a:xfrm>
            <a:off x="3374225" y="1842967"/>
            <a:ext cx="6836575" cy="5103320"/>
          </a:xfrm>
          <a:prstGeom prst="rect">
            <a:avLst/>
          </a:prstGeom>
          <a:noFill/>
        </p:spPr>
        <p:txBody>
          <a:bodyPr wrap="square" rtlCol="0">
            <a:spAutoFit/>
          </a:bodyPr>
          <a:lstStyle/>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caret</a:t>
            </a:r>
          </a:p>
          <a:p>
            <a:pPr marL="685800" indent="-685800">
              <a:lnSpc>
                <a:spcPts val="6600"/>
              </a:lnSpc>
              <a:buFont typeface="Arial" panose="020B0604020202020204" pitchFamily="34" charset="0"/>
              <a:buChar char="•"/>
            </a:pPr>
            <a:r>
              <a:rPr lang="en-US" altLang="zh-CN" sz="4800" b="1" dirty="0" err="1">
                <a:solidFill>
                  <a:srgbClr val="FF0000"/>
                </a:solidFill>
                <a:latin typeface="Times New Roman" panose="02020603050405020304" pitchFamily="18" charset="0"/>
                <a:ea typeface="楷体" panose="02010609060101010101" pitchFamily="49" charset="-122"/>
              </a:rPr>
              <a:t>tidymodels</a:t>
            </a:r>
            <a:endParaRPr lang="en-US" altLang="zh-CN" sz="4800" b="1" dirty="0">
              <a:solidFill>
                <a:srgbClr val="FF0000"/>
              </a:solidFill>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mlr3</a:t>
            </a: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DALEX</a:t>
            </a: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47190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：概览</a:t>
            </a:r>
          </a:p>
        </p:txBody>
      </p:sp>
      <p:sp>
        <p:nvSpPr>
          <p:cNvPr id="4" name="文本框 3">
            <a:extLst>
              <a:ext uri="{FF2B5EF4-FFF2-40B4-BE49-F238E27FC236}">
                <a16:creationId xmlns:a16="http://schemas.microsoft.com/office/drawing/2014/main" id="{17E9A892-E39F-4851-9CBD-121DBD1326A5}"/>
              </a:ext>
            </a:extLst>
          </p:cNvPr>
          <p:cNvSpPr txBox="1"/>
          <p:nvPr/>
        </p:nvSpPr>
        <p:spPr>
          <a:xfrm>
            <a:off x="558798" y="2423374"/>
            <a:ext cx="6553201" cy="4154984"/>
          </a:xfrm>
          <a:prstGeom prst="rect">
            <a:avLst/>
          </a:prstGeom>
          <a:noFill/>
        </p:spPr>
        <p:txBody>
          <a:bodyPr wrap="square" rtlCol="0">
            <a:spAutoFit/>
          </a:bodyPr>
          <a:lstStyle/>
          <a:p>
            <a:pPr algn="just"/>
            <a:r>
              <a:rPr lang="en-US" altLang="zh-CN" sz="2400" dirty="0" err="1">
                <a:latin typeface="Times New Roman" panose="02020603050405020304" pitchFamily="18" charset="0"/>
                <a:ea typeface="楷体" panose="02010609060101010101" pitchFamily="49" charset="-122"/>
              </a:rPr>
              <a:t>tidymodels</a:t>
            </a:r>
            <a:r>
              <a:rPr lang="zh-CN" altLang="en-US" sz="2400" dirty="0">
                <a:latin typeface="Times New Roman" panose="02020603050405020304" pitchFamily="18" charset="0"/>
                <a:ea typeface="楷体" panose="02010609060101010101" pitchFamily="49" charset="-122"/>
              </a:rPr>
              <a:t>是</a:t>
            </a:r>
            <a:r>
              <a:rPr lang="en-US" altLang="zh-CN" sz="2400" dirty="0">
                <a:latin typeface="Times New Roman" panose="02020603050405020304" pitchFamily="18" charset="0"/>
                <a:ea typeface="楷体" panose="02010609060101010101" pitchFamily="49" charset="-122"/>
              </a:rPr>
              <a:t>R</a:t>
            </a:r>
            <a:r>
              <a:rPr lang="zh-CN" altLang="en-US" sz="2400" dirty="0">
                <a:latin typeface="Times New Roman" panose="02020603050405020304" pitchFamily="18" charset="0"/>
                <a:ea typeface="楷体" panose="02010609060101010101" pitchFamily="49" charset="-122"/>
              </a:rPr>
              <a:t>中用于构建和评估机器学习模型的现代框架。它整合了多个包，包括</a:t>
            </a:r>
            <a:r>
              <a:rPr lang="en-US" altLang="zh-CN" sz="2400" dirty="0">
                <a:latin typeface="Times New Roman" panose="02020603050405020304" pitchFamily="18" charset="0"/>
                <a:ea typeface="楷体" panose="02010609060101010101" pitchFamily="49" charset="-122"/>
              </a:rPr>
              <a:t>recipes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parsnip</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workflows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tune</a:t>
            </a:r>
            <a:r>
              <a:rPr lang="zh-CN" altLang="en-US" sz="2400" dirty="0">
                <a:latin typeface="Times New Roman" panose="02020603050405020304" pitchFamily="18" charset="0"/>
                <a:ea typeface="楷体" panose="02010609060101010101" pitchFamily="49" charset="-122"/>
              </a:rPr>
              <a:t>等，提供了</a:t>
            </a:r>
            <a:r>
              <a:rPr lang="zh-CN" altLang="en-US" sz="2400" dirty="0">
                <a:solidFill>
                  <a:srgbClr val="FF0000"/>
                </a:solidFill>
                <a:latin typeface="Times New Roman" panose="02020603050405020304" pitchFamily="18" charset="0"/>
                <a:ea typeface="楷体" panose="02010609060101010101" pitchFamily="49" charset="-122"/>
              </a:rPr>
              <a:t>一致且直观</a:t>
            </a:r>
            <a:r>
              <a:rPr lang="zh-CN" altLang="en-US" sz="2400" dirty="0">
                <a:latin typeface="Times New Roman" panose="02020603050405020304" pitchFamily="18" charset="0"/>
                <a:ea typeface="楷体" panose="02010609060101010101" pitchFamily="49" charset="-122"/>
              </a:rPr>
              <a:t>的接口，专注于数据预处理、特征工程、模型训练、模型评估和调优。与传统的</a:t>
            </a:r>
            <a:r>
              <a:rPr lang="en-US" altLang="zh-CN" sz="2400" dirty="0">
                <a:latin typeface="Times New Roman" panose="02020603050405020304" pitchFamily="18" charset="0"/>
                <a:ea typeface="楷体" panose="02010609060101010101" pitchFamily="49" charset="-122"/>
              </a:rPr>
              <a:t>caret</a:t>
            </a:r>
            <a:r>
              <a:rPr lang="zh-CN" altLang="en-US" sz="2400" dirty="0">
                <a:latin typeface="Times New Roman" panose="02020603050405020304" pitchFamily="18" charset="0"/>
                <a:ea typeface="楷体" panose="02010609060101010101" pitchFamily="49" charset="-122"/>
              </a:rPr>
              <a:t>包相比，</a:t>
            </a:r>
            <a:r>
              <a:rPr lang="en-US" altLang="zh-CN" sz="2400" dirty="0" err="1">
                <a:latin typeface="Times New Roman" panose="02020603050405020304" pitchFamily="18" charset="0"/>
                <a:ea typeface="楷体" panose="02010609060101010101" pitchFamily="49" charset="-122"/>
              </a:rPr>
              <a:t>tidymodels</a:t>
            </a:r>
            <a:r>
              <a:rPr lang="zh-CN" altLang="en-US" sz="2400" dirty="0">
                <a:latin typeface="Times New Roman" panose="02020603050405020304" pitchFamily="18" charset="0"/>
                <a:ea typeface="楷体" panose="02010609060101010101" pitchFamily="49" charset="-122"/>
              </a:rPr>
              <a:t>强调与</a:t>
            </a:r>
            <a:r>
              <a:rPr lang="en-US" altLang="zh-CN" sz="2400" dirty="0" err="1">
                <a:latin typeface="Times New Roman" panose="02020603050405020304" pitchFamily="18" charset="0"/>
                <a:ea typeface="楷体" panose="02010609060101010101" pitchFamily="49" charset="-122"/>
              </a:rPr>
              <a:t>tidyverse</a:t>
            </a:r>
            <a:r>
              <a:rPr lang="zh-CN" altLang="en-US" sz="2400" dirty="0">
                <a:latin typeface="Times New Roman" panose="02020603050405020304" pitchFamily="18" charset="0"/>
                <a:ea typeface="楷体" panose="02010609060101010101" pitchFamily="49" charset="-122"/>
              </a:rPr>
              <a:t>的无缝集成，使得数据处理和建模过程更加便捷和一致。</a:t>
            </a:r>
            <a:r>
              <a:rPr lang="en-US" altLang="zh-CN" sz="2400" dirty="0" err="1">
                <a:latin typeface="Times New Roman" panose="02020603050405020304" pitchFamily="18" charset="0"/>
                <a:ea typeface="楷体" panose="02010609060101010101" pitchFamily="49" charset="-122"/>
              </a:rPr>
              <a:t>tidymodels</a:t>
            </a:r>
            <a:r>
              <a:rPr lang="zh-CN" altLang="en-US" sz="2400" dirty="0">
                <a:latin typeface="Times New Roman" panose="02020603050405020304" pitchFamily="18" charset="0"/>
                <a:ea typeface="楷体" panose="02010609060101010101" pitchFamily="49" charset="-122"/>
              </a:rPr>
              <a:t>的模块化设计和灵活性允许用户根据具体需求选择和组合不同的组件，适用于各种机器学习任务</a:t>
            </a:r>
            <a:r>
              <a:rPr lang="en-US" altLang="zh-CN" sz="2400"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其现代化的设计和灵活性使其成为数据科学和机器学习领域的理想选择。</a:t>
            </a:r>
          </a:p>
        </p:txBody>
      </p:sp>
      <p:pic>
        <p:nvPicPr>
          <p:cNvPr id="2052" name="Picture 4" descr="AI and ML for Social Scientists - ML modelling with tidymodels">
            <a:extLst>
              <a:ext uri="{FF2B5EF4-FFF2-40B4-BE49-F238E27FC236}">
                <a16:creationId xmlns:a16="http://schemas.microsoft.com/office/drawing/2014/main" id="{002A7DCD-B622-439B-A9C8-BBB8516BD3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177"/>
          <a:stretch/>
        </p:blipFill>
        <p:spPr bwMode="auto">
          <a:xfrm>
            <a:off x="8043334" y="1489605"/>
            <a:ext cx="3776134" cy="481071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GitHub - tidymodels/tidymodels: Easily install and load the tidymodels  packages">
            <a:extLst>
              <a:ext uri="{FF2B5EF4-FFF2-40B4-BE49-F238E27FC236}">
                <a16:creationId xmlns:a16="http://schemas.microsoft.com/office/drawing/2014/main" id="{24FA1B39-7E38-40E0-A035-03374F9041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39CC71A0-A06A-4C86-9FEB-5D8671B29A18}"/>
              </a:ext>
            </a:extLst>
          </p:cNvPr>
          <p:cNvSpPr txBox="1"/>
          <p:nvPr/>
        </p:nvSpPr>
        <p:spPr>
          <a:xfrm>
            <a:off x="2879081" y="1638056"/>
            <a:ext cx="4137101"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https://www.tidymodels.org/</a:t>
            </a:r>
            <a:endParaRPr lang="zh-CN" altLang="en-US" sz="2400" b="1" dirty="0">
              <a:latin typeface="Times New Roman" panose="02020603050405020304" pitchFamily="18" charset="0"/>
              <a:cs typeface="Times New Roman" panose="02020603050405020304" pitchFamily="18" charset="0"/>
            </a:endParaRPr>
          </a:p>
        </p:txBody>
      </p:sp>
      <p:pic>
        <p:nvPicPr>
          <p:cNvPr id="2058" name="Picture 10">
            <a:extLst>
              <a:ext uri="{FF2B5EF4-FFF2-40B4-BE49-F238E27FC236}">
                <a16:creationId xmlns:a16="http://schemas.microsoft.com/office/drawing/2014/main" id="{6F34F857-0843-4F88-AED5-34C83BF328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98" y="1280925"/>
            <a:ext cx="2176657" cy="108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56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1283B8-98D1-4779-8F33-2E90E33EC3E3}"/>
              </a:ext>
            </a:extLst>
          </p:cNvPr>
          <p:cNvPicPr>
            <a:picLocks noChangeAspect="1"/>
          </p:cNvPicPr>
          <p:nvPr/>
        </p:nvPicPr>
        <p:blipFill>
          <a:blip r:embed="rId2"/>
          <a:stretch>
            <a:fillRect/>
          </a:stretch>
        </p:blipFill>
        <p:spPr>
          <a:xfrm>
            <a:off x="6794307" y="1033418"/>
            <a:ext cx="5215828" cy="2241021"/>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：特点</a:t>
            </a:r>
          </a:p>
        </p:txBody>
      </p:sp>
      <p:pic>
        <p:nvPicPr>
          <p:cNvPr id="4" name="图片 3">
            <a:extLst>
              <a:ext uri="{FF2B5EF4-FFF2-40B4-BE49-F238E27FC236}">
                <a16:creationId xmlns:a16="http://schemas.microsoft.com/office/drawing/2014/main" id="{64FCB52B-97AE-4902-A15F-F947DEFAB0FD}"/>
              </a:ext>
            </a:extLst>
          </p:cNvPr>
          <p:cNvPicPr>
            <a:picLocks noChangeAspect="1"/>
          </p:cNvPicPr>
          <p:nvPr/>
        </p:nvPicPr>
        <p:blipFill rotWithShape="1">
          <a:blip r:embed="rId3"/>
          <a:srcRect r="1352"/>
          <a:stretch/>
        </p:blipFill>
        <p:spPr>
          <a:xfrm>
            <a:off x="984937" y="3364784"/>
            <a:ext cx="4941730" cy="3390022"/>
          </a:xfrm>
          <a:prstGeom prst="rect">
            <a:avLst/>
          </a:prstGeom>
        </p:spPr>
      </p:pic>
      <p:pic>
        <p:nvPicPr>
          <p:cNvPr id="5122" name="Picture 2" descr="R Tidyverse | SEEC">
            <a:extLst>
              <a:ext uri="{FF2B5EF4-FFF2-40B4-BE49-F238E27FC236}">
                <a16:creationId xmlns:a16="http://schemas.microsoft.com/office/drawing/2014/main" id="{1DB6F4A2-EFD8-453D-91E3-CA601AFBC9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4686" y="3292194"/>
            <a:ext cx="4738648" cy="34626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D4C90CF-BB29-4C78-A04D-24C841E6E5A4}"/>
              </a:ext>
            </a:extLst>
          </p:cNvPr>
          <p:cNvSpPr txBox="1"/>
          <p:nvPr/>
        </p:nvSpPr>
        <p:spPr>
          <a:xfrm>
            <a:off x="984937" y="1169927"/>
            <a:ext cx="4941730" cy="2616101"/>
          </a:xfrm>
          <a:prstGeom prst="rect">
            <a:avLst/>
          </a:prstGeom>
          <a:noFill/>
        </p:spPr>
        <p:txBody>
          <a:bodyPr wrap="square" rtlCol="0">
            <a:spAutoFit/>
          </a:bodyPr>
          <a:lstStyle/>
          <a:p>
            <a:pPr algn="just">
              <a:spcAft>
                <a:spcPts val="600"/>
              </a:spcAft>
            </a:pPr>
            <a:r>
              <a:rPr lang="en-US" altLang="zh-CN" sz="2400" dirty="0" err="1">
                <a:latin typeface="Times New Roman" panose="02020603050405020304" pitchFamily="18" charset="0"/>
                <a:ea typeface="楷体" panose="02010609060101010101" pitchFamily="49" charset="-122"/>
              </a:rPr>
              <a:t>tidymodes</a:t>
            </a:r>
            <a:r>
              <a:rPr lang="zh-CN" altLang="en-US" sz="2400" dirty="0">
                <a:latin typeface="Times New Roman" panose="02020603050405020304" pitchFamily="18" charset="0"/>
                <a:ea typeface="楷体" panose="02010609060101010101" pitchFamily="49" charset="-122"/>
              </a:rPr>
              <a:t>核心理念继承了</a:t>
            </a:r>
            <a:r>
              <a:rPr lang="en-US" altLang="zh-CN" sz="2400" dirty="0" err="1">
                <a:latin typeface="Times New Roman" panose="02020603050405020304" pitchFamily="18" charset="0"/>
                <a:ea typeface="楷体" panose="02010609060101010101" pitchFamily="49" charset="-122"/>
              </a:rPr>
              <a:t>tidyverse</a:t>
            </a:r>
            <a:r>
              <a:rPr lang="zh-CN" altLang="en-US" sz="2400" dirty="0">
                <a:latin typeface="Times New Roman" panose="02020603050405020304" pitchFamily="18" charset="0"/>
                <a:ea typeface="楷体" panose="02010609060101010101" pitchFamily="49" charset="-122"/>
              </a:rPr>
              <a:t>生态的理念，特色包括：</a:t>
            </a:r>
            <a:endParaRPr lang="en-US" altLang="zh-CN" sz="2400" dirty="0">
              <a:latin typeface="Times New Roman" panose="02020603050405020304" pitchFamily="18" charset="0"/>
              <a:ea typeface="楷体" panose="02010609060101010101" pitchFamily="49" charset="-122"/>
            </a:endParaRPr>
          </a:p>
          <a:p>
            <a:pPr algn="just">
              <a:spcAft>
                <a:spcPts val="600"/>
              </a:spcAft>
            </a:pPr>
            <a:r>
              <a:rPr lang="en-US" altLang="zh-CN" sz="2400" dirty="0">
                <a:latin typeface="Times New Roman" panose="02020603050405020304" pitchFamily="18" charset="0"/>
                <a:ea typeface="楷体" panose="02010609060101010101" pitchFamily="49" charset="-122"/>
              </a:rPr>
              <a:t>1</a:t>
            </a:r>
            <a:r>
              <a:rPr lang="zh-CN" altLang="en-US" sz="2400" dirty="0">
                <a:latin typeface="Times New Roman" panose="02020603050405020304" pitchFamily="18" charset="0"/>
                <a:ea typeface="楷体" panose="02010609060101010101" pitchFamily="49" charset="-122"/>
              </a:rPr>
              <a:t>、见名知意（动词设计）</a:t>
            </a:r>
            <a:endParaRPr lang="en-US" altLang="zh-CN" sz="2400" dirty="0">
              <a:latin typeface="Times New Roman" panose="02020603050405020304" pitchFamily="18" charset="0"/>
              <a:ea typeface="楷体" panose="02010609060101010101" pitchFamily="49" charset="-122"/>
            </a:endParaRPr>
          </a:p>
          <a:p>
            <a:pPr algn="just">
              <a:spcAft>
                <a:spcPts val="600"/>
              </a:spcAft>
            </a:pPr>
            <a:r>
              <a:rPr lang="en-US" altLang="zh-CN" sz="2400" dirty="0">
                <a:latin typeface="Times New Roman" panose="02020603050405020304" pitchFamily="18" charset="0"/>
                <a:ea typeface="楷体" panose="02010609060101010101" pitchFamily="49" charset="-122"/>
              </a:rPr>
              <a:t>2</a:t>
            </a:r>
            <a:r>
              <a:rPr lang="zh-CN" altLang="en-US" sz="2400" dirty="0">
                <a:latin typeface="Times New Roman" panose="02020603050405020304" pitchFamily="18" charset="0"/>
                <a:ea typeface="楷体" panose="02010609060101010101" pitchFamily="49" charset="-122"/>
              </a:rPr>
              <a:t>、分工明晰（模块化强）</a:t>
            </a:r>
            <a:endParaRPr lang="en-US" altLang="zh-CN" sz="2400" dirty="0">
              <a:latin typeface="Times New Roman" panose="02020603050405020304" pitchFamily="18" charset="0"/>
              <a:ea typeface="楷体" panose="02010609060101010101" pitchFamily="49" charset="-122"/>
            </a:endParaRPr>
          </a:p>
          <a:p>
            <a:pPr algn="just">
              <a:spcAft>
                <a:spcPts val="600"/>
              </a:spcAft>
            </a:pPr>
            <a:r>
              <a:rPr lang="en-US" altLang="zh-CN" sz="2400" dirty="0">
                <a:latin typeface="Times New Roman" panose="02020603050405020304" pitchFamily="18" charset="0"/>
                <a:ea typeface="楷体" panose="02010609060101010101" pitchFamily="49" charset="-122"/>
              </a:rPr>
              <a:t>3</a:t>
            </a:r>
            <a:r>
              <a:rPr lang="zh-CN" altLang="en-US" sz="2400" dirty="0">
                <a:latin typeface="Times New Roman" panose="02020603050405020304" pitchFamily="18" charset="0"/>
                <a:ea typeface="楷体" panose="02010609060101010101" pitchFamily="49" charset="-122"/>
              </a:rPr>
              <a:t>、步步为营（管道操作）</a:t>
            </a:r>
            <a:endParaRPr lang="en-US" altLang="zh-CN" sz="2400" dirty="0">
              <a:latin typeface="Times New Roman" panose="02020603050405020304" pitchFamily="18" charset="0"/>
              <a:ea typeface="楷体" panose="02010609060101010101" pitchFamily="49" charset="-122"/>
            </a:endParaRPr>
          </a:p>
          <a:p>
            <a:pPr algn="just"/>
            <a:endParaRPr lang="zh-CN" altLang="en-US" sz="24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4197267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：分工明晰</a:t>
            </a:r>
          </a:p>
        </p:txBody>
      </p:sp>
      <p:pic>
        <p:nvPicPr>
          <p:cNvPr id="6146" name="Picture 2">
            <a:extLst>
              <a:ext uri="{FF2B5EF4-FFF2-40B4-BE49-F238E27FC236}">
                <a16:creationId xmlns:a16="http://schemas.microsoft.com/office/drawing/2014/main" id="{B5FA2176-7CC2-47C0-BADE-BFF6DA161CA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07" r="5687"/>
          <a:stretch/>
        </p:blipFill>
        <p:spPr bwMode="auto">
          <a:xfrm>
            <a:off x="121207" y="1532465"/>
            <a:ext cx="5568629" cy="476673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Tidymodels Ecosystem | TAN THIAM HUAT 陳添發">
            <a:extLst>
              <a:ext uri="{FF2B5EF4-FFF2-40B4-BE49-F238E27FC236}">
                <a16:creationId xmlns:a16="http://schemas.microsoft.com/office/drawing/2014/main" id="{CE4911BC-A56F-44D9-8727-35B0B4D17E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2" name="Picture 8">
            <a:extLst>
              <a:ext uri="{FF2B5EF4-FFF2-40B4-BE49-F238E27FC236}">
                <a16:creationId xmlns:a16="http://schemas.microsoft.com/office/drawing/2014/main" id="{4AE04FB5-BDDF-4C92-A495-9612B6294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2465"/>
            <a:ext cx="5790345" cy="458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44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：步步为营</a:t>
            </a:r>
          </a:p>
        </p:txBody>
      </p:sp>
      <p:pic>
        <p:nvPicPr>
          <p:cNvPr id="7170" name="Picture 2">
            <a:extLst>
              <a:ext uri="{FF2B5EF4-FFF2-40B4-BE49-F238E27FC236}">
                <a16:creationId xmlns:a16="http://schemas.microsoft.com/office/drawing/2014/main" id="{E6B5A431-4256-4986-B289-5EB5F7ACB7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109237"/>
            <a:ext cx="9093200" cy="36455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CF108DF8-3954-4506-9697-943C4ACA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66" y="3522134"/>
            <a:ext cx="7284484" cy="32125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5CED29EF-6E61-497A-AC0B-337BC10FD486}"/>
              </a:ext>
            </a:extLst>
          </p:cNvPr>
          <p:cNvGrpSpPr/>
          <p:nvPr/>
        </p:nvGrpSpPr>
        <p:grpSpPr>
          <a:xfrm>
            <a:off x="8305798" y="4716652"/>
            <a:ext cx="3583517" cy="2018053"/>
            <a:chOff x="8373532" y="4739736"/>
            <a:chExt cx="3583517" cy="2018053"/>
          </a:xfrm>
        </p:grpSpPr>
        <p:pic>
          <p:nvPicPr>
            <p:cNvPr id="5" name="图片 4">
              <a:extLst>
                <a:ext uri="{FF2B5EF4-FFF2-40B4-BE49-F238E27FC236}">
                  <a16:creationId xmlns:a16="http://schemas.microsoft.com/office/drawing/2014/main" id="{FE800624-EA49-4292-A56D-0A1805C91C1E}"/>
                </a:ext>
              </a:extLst>
            </p:cNvPr>
            <p:cNvPicPr>
              <a:picLocks noChangeAspect="1"/>
            </p:cNvPicPr>
            <p:nvPr/>
          </p:nvPicPr>
          <p:blipFill>
            <a:blip r:embed="rId4"/>
            <a:stretch>
              <a:fillRect/>
            </a:stretch>
          </p:blipFill>
          <p:spPr>
            <a:xfrm>
              <a:off x="8373532" y="4739736"/>
              <a:ext cx="3583517" cy="2018053"/>
            </a:xfrm>
            <a:prstGeom prst="rect">
              <a:avLst/>
            </a:prstGeom>
          </p:spPr>
        </p:pic>
        <p:pic>
          <p:nvPicPr>
            <p:cNvPr id="7" name="图片 6">
              <a:extLst>
                <a:ext uri="{FF2B5EF4-FFF2-40B4-BE49-F238E27FC236}">
                  <a16:creationId xmlns:a16="http://schemas.microsoft.com/office/drawing/2014/main" id="{43348599-BB49-44B4-9FA9-712A18C9930C}"/>
                </a:ext>
              </a:extLst>
            </p:cNvPr>
            <p:cNvPicPr>
              <a:picLocks noChangeAspect="1"/>
            </p:cNvPicPr>
            <p:nvPr/>
          </p:nvPicPr>
          <p:blipFill>
            <a:blip r:embed="rId5"/>
            <a:stretch>
              <a:fillRect/>
            </a:stretch>
          </p:blipFill>
          <p:spPr>
            <a:xfrm>
              <a:off x="9220200" y="4754806"/>
              <a:ext cx="133783" cy="153293"/>
            </a:xfrm>
            <a:prstGeom prst="rect">
              <a:avLst/>
            </a:prstGeom>
          </p:spPr>
        </p:pic>
      </p:grpSp>
      <p:sp>
        <p:nvSpPr>
          <p:cNvPr id="9" name="AutoShape 4" descr="R 4.1.0: Base R Pipe Has Arrived! Use Cases, Benchmark vs. magrittr -  YouTube">
            <a:extLst>
              <a:ext uri="{FF2B5EF4-FFF2-40B4-BE49-F238E27FC236}">
                <a16:creationId xmlns:a16="http://schemas.microsoft.com/office/drawing/2014/main" id="{26744F4B-2180-4A9A-87FF-FBBDB4F888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23AA9217-0F3C-4ED6-9D2D-C6C6BFE51029}"/>
              </a:ext>
            </a:extLst>
          </p:cNvPr>
          <p:cNvPicPr>
            <a:picLocks noChangeAspect="1"/>
          </p:cNvPicPr>
          <p:nvPr/>
        </p:nvPicPr>
        <p:blipFill>
          <a:blip r:embed="rId6"/>
          <a:stretch>
            <a:fillRect/>
          </a:stretch>
        </p:blipFill>
        <p:spPr>
          <a:xfrm>
            <a:off x="750887" y="1395942"/>
            <a:ext cx="1464654" cy="1516592"/>
          </a:xfrm>
          <a:prstGeom prst="rect">
            <a:avLst/>
          </a:prstGeom>
        </p:spPr>
      </p:pic>
    </p:spTree>
    <p:extLst>
      <p:ext uri="{BB962C8B-B14F-4D97-AF65-F5344CB8AC3E}">
        <p14:creationId xmlns:p14="http://schemas.microsoft.com/office/powerpoint/2010/main" val="1391794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：代码示例</a:t>
            </a:r>
          </a:p>
        </p:txBody>
      </p:sp>
      <p:pic>
        <p:nvPicPr>
          <p:cNvPr id="16" name="图片 15">
            <a:extLst>
              <a:ext uri="{FF2B5EF4-FFF2-40B4-BE49-F238E27FC236}">
                <a16:creationId xmlns:a16="http://schemas.microsoft.com/office/drawing/2014/main" id="{2A15D97F-5C4F-4A69-B4CB-9DC054A5F1CF}"/>
              </a:ext>
            </a:extLst>
          </p:cNvPr>
          <p:cNvPicPr>
            <a:picLocks noChangeAspect="1"/>
          </p:cNvPicPr>
          <p:nvPr/>
        </p:nvPicPr>
        <p:blipFill>
          <a:blip r:embed="rId2"/>
          <a:stretch>
            <a:fillRect/>
          </a:stretch>
        </p:blipFill>
        <p:spPr>
          <a:xfrm>
            <a:off x="154516" y="1503890"/>
            <a:ext cx="5777769" cy="4565650"/>
          </a:xfrm>
          <a:prstGeom prst="rect">
            <a:avLst/>
          </a:prstGeom>
        </p:spPr>
      </p:pic>
      <p:pic>
        <p:nvPicPr>
          <p:cNvPr id="18" name="图片 17">
            <a:extLst>
              <a:ext uri="{FF2B5EF4-FFF2-40B4-BE49-F238E27FC236}">
                <a16:creationId xmlns:a16="http://schemas.microsoft.com/office/drawing/2014/main" id="{096C68DC-0119-49A4-9A5C-C7AABD017F28}"/>
              </a:ext>
            </a:extLst>
          </p:cNvPr>
          <p:cNvPicPr>
            <a:picLocks noChangeAspect="1"/>
          </p:cNvPicPr>
          <p:nvPr/>
        </p:nvPicPr>
        <p:blipFill rotWithShape="1">
          <a:blip r:embed="rId3"/>
          <a:srcRect r="4966"/>
          <a:stretch/>
        </p:blipFill>
        <p:spPr>
          <a:xfrm>
            <a:off x="5877742" y="1503890"/>
            <a:ext cx="6159742" cy="4565650"/>
          </a:xfrm>
          <a:prstGeom prst="rect">
            <a:avLst/>
          </a:prstGeom>
        </p:spPr>
      </p:pic>
    </p:spTree>
    <p:extLst>
      <p:ext uri="{BB962C8B-B14F-4D97-AF65-F5344CB8AC3E}">
        <p14:creationId xmlns:p14="http://schemas.microsoft.com/office/powerpoint/2010/main" val="3709192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A550C5F-FCA0-4EC9-9171-2A55134752DB}"/>
              </a:ext>
            </a:extLst>
          </p:cNvPr>
          <p:cNvSpPr txBox="1"/>
          <p:nvPr/>
        </p:nvSpPr>
        <p:spPr>
          <a:xfrm>
            <a:off x="474130" y="1523663"/>
            <a:ext cx="11573936" cy="498598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地位：</a:t>
            </a:r>
            <a:r>
              <a:rPr lang="en-US" altLang="zh-CN" sz="2800" dirty="0">
                <a:solidFill>
                  <a:srgbClr val="FF0000"/>
                </a:solidFill>
                <a:latin typeface="Times New Roman" panose="02020603050405020304" pitchFamily="18" charset="0"/>
                <a:ea typeface="楷体" panose="02010609060101010101" pitchFamily="49" charset="-122"/>
              </a:rPr>
              <a:t>Tidy</a:t>
            </a:r>
            <a:r>
              <a:rPr lang="zh-CN" altLang="en-US" sz="2800" dirty="0">
                <a:solidFill>
                  <a:srgbClr val="FF0000"/>
                </a:solidFill>
                <a:latin typeface="Times New Roman" panose="02020603050405020304" pitchFamily="18" charset="0"/>
                <a:ea typeface="楷体" panose="02010609060101010101" pitchFamily="49" charset="-122"/>
              </a:rPr>
              <a:t>风格</a:t>
            </a:r>
            <a:r>
              <a:rPr lang="zh-CN" altLang="en-US" sz="2800" dirty="0">
                <a:latin typeface="Times New Roman" panose="02020603050405020304" pitchFamily="18" charset="0"/>
                <a:ea typeface="楷体" panose="02010609060101010101" pitchFamily="49" charset="-122"/>
              </a:rPr>
              <a:t>下的</a:t>
            </a:r>
            <a:r>
              <a:rPr lang="en-US" altLang="zh-CN" sz="2800" dirty="0">
                <a:latin typeface="Times New Roman" panose="02020603050405020304" pitchFamily="18" charset="0"/>
                <a:ea typeface="楷体" panose="02010609060101010101" pitchFamily="49" charset="-122"/>
              </a:rPr>
              <a:t>R</a:t>
            </a:r>
            <a:r>
              <a:rPr lang="zh-CN" altLang="en-US" sz="2800" dirty="0">
                <a:latin typeface="Times New Roman" panose="02020603050405020304" pitchFamily="18" charset="0"/>
                <a:ea typeface="楷体" panose="02010609060101010101" pitchFamily="49" charset="-122"/>
              </a:rPr>
              <a:t>语言现代机器学习框架</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特色：</a:t>
            </a:r>
            <a:r>
              <a:rPr lang="zh-CN" altLang="en-US" sz="2800" dirty="0">
                <a:solidFill>
                  <a:srgbClr val="FF0000"/>
                </a:solidFill>
                <a:latin typeface="Times New Roman" panose="02020603050405020304" pitchFamily="18" charset="0"/>
                <a:ea typeface="楷体" panose="02010609060101010101" pitchFamily="49" charset="-122"/>
              </a:rPr>
              <a:t>管道化</a:t>
            </a:r>
            <a:r>
              <a:rPr lang="zh-CN" altLang="en-US" sz="2800" dirty="0">
                <a:latin typeface="Times New Roman" panose="02020603050405020304" pitchFamily="18" charset="0"/>
                <a:ea typeface="楷体" panose="02010609060101010101" pitchFamily="49" charset="-122"/>
              </a:rPr>
              <a:t>函数式编程</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优势：目标宏大，考虑周全，可拓展性强</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劣势：由于还在积极开发中，部分流程模块还不稳定</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建议：适合在</a:t>
            </a:r>
            <a:r>
              <a:rPr lang="en-US" altLang="zh-CN" sz="2800" dirty="0">
                <a:latin typeface="Times New Roman" panose="02020603050405020304" pitchFamily="18" charset="0"/>
                <a:ea typeface="楷体" panose="02010609060101010101" pitchFamily="49" charset="-122"/>
              </a:rPr>
              <a:t>tidy</a:t>
            </a:r>
            <a:r>
              <a:rPr lang="zh-CN" altLang="en-US" sz="2800" dirty="0">
                <a:latin typeface="Times New Roman" panose="02020603050405020304" pitchFamily="18" charset="0"/>
                <a:ea typeface="楷体" panose="02010609060101010101" pitchFamily="49" charset="-122"/>
              </a:rPr>
              <a:t>风格下对机器学习概念开展教学活动</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核心资源</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err="1">
                <a:latin typeface="Times New Roman" panose="02020603050405020304" pitchFamily="18" charset="0"/>
                <a:ea typeface="楷体" panose="02010609060101010101" pitchFamily="49" charset="-122"/>
                <a:sym typeface="Wingdings" panose="05000000000000000000" pitchFamily="2" charset="2"/>
              </a:rPr>
              <a:t>tidymodels</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官方网站（</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https://www.tidymodels.org/</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2</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Tidy modeling with R</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https://www.tmwr.org/</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endParaRPr lang="en-US" altLang="zh-CN" sz="2800" dirty="0">
              <a:latin typeface="Times New Roman" panose="02020603050405020304" pitchFamily="18" charset="0"/>
              <a:ea typeface="楷体" panose="02010609060101010101" pitchFamily="49" charset="-122"/>
            </a:endParaRPr>
          </a:p>
          <a:p>
            <a:pPr algn="just"/>
            <a:endParaRPr lang="zh-CN" altLang="en-US" sz="2400" dirty="0">
              <a:latin typeface="Times New Roman" panose="02020603050405020304" pitchFamily="18" charset="0"/>
              <a:ea typeface="楷体" panose="02010609060101010101" pitchFamily="49" charset="-122"/>
            </a:endParaRPr>
          </a:p>
        </p:txBody>
      </p:sp>
      <p:pic>
        <p:nvPicPr>
          <p:cNvPr id="7" name="图片 6">
            <a:extLst>
              <a:ext uri="{FF2B5EF4-FFF2-40B4-BE49-F238E27FC236}">
                <a16:creationId xmlns:a16="http://schemas.microsoft.com/office/drawing/2014/main" id="{8CC362D3-8E77-441B-8C41-069636664F84}"/>
              </a:ext>
            </a:extLst>
          </p:cNvPr>
          <p:cNvPicPr>
            <a:picLocks noChangeAspect="1"/>
          </p:cNvPicPr>
          <p:nvPr/>
        </p:nvPicPr>
        <p:blipFill>
          <a:blip r:embed="rId2"/>
          <a:stretch>
            <a:fillRect/>
          </a:stretch>
        </p:blipFill>
        <p:spPr>
          <a:xfrm>
            <a:off x="8480938" y="1523663"/>
            <a:ext cx="3483170" cy="1991149"/>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err="1">
                <a:solidFill>
                  <a:schemeClr val="bg1"/>
                </a:solidFill>
                <a:latin typeface="Times New Roman" panose="02020603050405020304" pitchFamily="18" charset="0"/>
                <a:ea typeface="楷体" panose="02010609060101010101" pitchFamily="49" charset="-122"/>
              </a:rPr>
              <a:t>tidymodels</a:t>
            </a:r>
            <a:r>
              <a:rPr lang="zh-CN" altLang="en-US" sz="6000" dirty="0">
                <a:solidFill>
                  <a:schemeClr val="bg1"/>
                </a:solidFill>
                <a:latin typeface="Times New Roman" panose="02020603050405020304" pitchFamily="18" charset="0"/>
                <a:ea typeface="楷体" panose="02010609060101010101" pitchFamily="49" charset="-122"/>
              </a:rPr>
              <a:t>：总结</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7016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背景介绍</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机器学习核心思想</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机器学习整体框架</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机器学习便捷工具</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142998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工具介绍</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81CAC355-5CE1-49D1-80E3-3040BDBFAF81}"/>
              </a:ext>
            </a:extLst>
          </p:cNvPr>
          <p:cNvSpPr txBox="1"/>
          <p:nvPr/>
        </p:nvSpPr>
        <p:spPr>
          <a:xfrm>
            <a:off x="3374225" y="1842967"/>
            <a:ext cx="6836575" cy="5103320"/>
          </a:xfrm>
          <a:prstGeom prst="rect">
            <a:avLst/>
          </a:prstGeom>
          <a:noFill/>
        </p:spPr>
        <p:txBody>
          <a:bodyPr wrap="square" rtlCol="0">
            <a:spAutoFit/>
          </a:bodyPr>
          <a:lstStyle/>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caret</a:t>
            </a:r>
          </a:p>
          <a:p>
            <a:pPr marL="685800" indent="-685800">
              <a:lnSpc>
                <a:spcPts val="6600"/>
              </a:lnSpc>
              <a:buFont typeface="Arial" panose="020B0604020202020204" pitchFamily="34" charset="0"/>
              <a:buChar char="•"/>
            </a:pPr>
            <a:r>
              <a:rPr lang="en-US" altLang="zh-CN" sz="4800" b="1" dirty="0" err="1">
                <a:latin typeface="Times New Roman" panose="02020603050405020304" pitchFamily="18" charset="0"/>
                <a:ea typeface="楷体" panose="02010609060101010101" pitchFamily="49" charset="-122"/>
              </a:rPr>
              <a:t>tidymodels</a:t>
            </a: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r>
              <a:rPr lang="en-US" altLang="zh-CN" sz="4800" b="1" dirty="0">
                <a:solidFill>
                  <a:srgbClr val="FF0000"/>
                </a:solidFill>
                <a:latin typeface="Times New Roman" panose="02020603050405020304" pitchFamily="18" charset="0"/>
                <a:ea typeface="楷体" panose="02010609060101010101" pitchFamily="49" charset="-122"/>
              </a:rPr>
              <a:t>mlr3</a:t>
            </a: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DALEX</a:t>
            </a: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30808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en-US" altLang="zh-CN" sz="6000" dirty="0">
                <a:solidFill>
                  <a:schemeClr val="bg1"/>
                </a:solidFill>
                <a:latin typeface="Times New Roman" panose="02020603050405020304" pitchFamily="18" charset="0"/>
                <a:ea typeface="楷体" panose="02010609060101010101" pitchFamily="49" charset="-122"/>
              </a:rPr>
              <a:t>    mlr3</a:t>
            </a:r>
            <a:r>
              <a:rPr lang="zh-CN" altLang="en-US" sz="6000" dirty="0">
                <a:solidFill>
                  <a:schemeClr val="bg1"/>
                </a:solidFill>
                <a:latin typeface="Times New Roman" panose="02020603050405020304" pitchFamily="18" charset="0"/>
                <a:ea typeface="楷体" panose="02010609060101010101" pitchFamily="49" charset="-122"/>
              </a:rPr>
              <a:t>：概览</a:t>
            </a:r>
          </a:p>
        </p:txBody>
      </p:sp>
      <p:sp>
        <p:nvSpPr>
          <p:cNvPr id="4" name="文本框 3">
            <a:extLst>
              <a:ext uri="{FF2B5EF4-FFF2-40B4-BE49-F238E27FC236}">
                <a16:creationId xmlns:a16="http://schemas.microsoft.com/office/drawing/2014/main" id="{17E9A892-E39F-4851-9CBD-121DBD1326A5}"/>
              </a:ext>
            </a:extLst>
          </p:cNvPr>
          <p:cNvSpPr txBox="1"/>
          <p:nvPr/>
        </p:nvSpPr>
        <p:spPr>
          <a:xfrm>
            <a:off x="429011" y="2606459"/>
            <a:ext cx="11333978" cy="4154984"/>
          </a:xfrm>
          <a:prstGeom prst="rect">
            <a:avLst/>
          </a:prstGeom>
          <a:noFill/>
        </p:spPr>
        <p:txBody>
          <a:bodyPr wrap="square" rtlCol="0">
            <a:spAutoFit/>
          </a:bodyPr>
          <a:lstStyle/>
          <a:p>
            <a:pPr algn="just">
              <a:spcAft>
                <a:spcPts val="600"/>
              </a:spcAft>
            </a:pPr>
            <a:r>
              <a:rPr lang="en-US" altLang="zh-CN" sz="2400" dirty="0" err="1">
                <a:latin typeface="Times New Roman" panose="02020603050405020304" pitchFamily="18" charset="0"/>
                <a:ea typeface="楷体" panose="02010609060101010101" pitchFamily="49" charset="-122"/>
              </a:rPr>
              <a:t>mlr</a:t>
            </a:r>
            <a:r>
              <a:rPr lang="zh-CN" altLang="en-US" sz="2400" dirty="0">
                <a:latin typeface="Times New Roman" panose="02020603050405020304" pitchFamily="18" charset="0"/>
                <a:ea typeface="楷体" panose="02010609060101010101" pitchFamily="49" charset="-122"/>
              </a:rPr>
              <a:t>和</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是</a:t>
            </a:r>
            <a:r>
              <a:rPr lang="en-US" altLang="zh-CN" sz="2400" dirty="0">
                <a:latin typeface="Times New Roman" panose="02020603050405020304" pitchFamily="18" charset="0"/>
                <a:ea typeface="楷体" panose="02010609060101010101" pitchFamily="49" charset="-122"/>
              </a:rPr>
              <a:t>R</a:t>
            </a:r>
            <a:r>
              <a:rPr lang="zh-CN" altLang="en-US" sz="2400" dirty="0">
                <a:latin typeface="Times New Roman" panose="02020603050405020304" pitchFamily="18" charset="0"/>
                <a:ea typeface="楷体" panose="02010609060101010101" pitchFamily="49" charset="-122"/>
              </a:rPr>
              <a:t>中的两个相关机器学习框架，</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是</a:t>
            </a:r>
            <a:r>
              <a:rPr lang="en-US" altLang="zh-CN" sz="2400" dirty="0" err="1">
                <a:latin typeface="Times New Roman" panose="02020603050405020304" pitchFamily="18" charset="0"/>
                <a:ea typeface="楷体" panose="02010609060101010101" pitchFamily="49" charset="-122"/>
              </a:rPr>
              <a:t>mlr</a:t>
            </a:r>
            <a:r>
              <a:rPr lang="zh-CN" altLang="en-US" sz="2400" dirty="0">
                <a:latin typeface="Times New Roman" panose="02020603050405020304" pitchFamily="18" charset="0"/>
                <a:ea typeface="楷体" panose="02010609060101010101" pitchFamily="49" charset="-122"/>
              </a:rPr>
              <a:t>的现代化继承者和改进版本。</a:t>
            </a:r>
            <a:r>
              <a:rPr lang="en-US" altLang="zh-CN" sz="2400" dirty="0" err="1">
                <a:latin typeface="Times New Roman" panose="02020603050405020304" pitchFamily="18" charset="0"/>
                <a:ea typeface="楷体" panose="02010609060101010101" pitchFamily="49" charset="-122"/>
              </a:rPr>
              <a:t>mlr</a:t>
            </a:r>
            <a:r>
              <a:rPr lang="zh-CN" altLang="en-US" sz="2400" dirty="0">
                <a:latin typeface="Times New Roman" panose="02020603050405020304" pitchFamily="18" charset="0"/>
                <a:ea typeface="楷体" panose="02010609060101010101" pitchFamily="49" charset="-122"/>
              </a:rPr>
              <a:t>作为较早的框架，提供了广泛的功能和算法支持，用于数据预处理、模型训练、评估和调优。然而，</a:t>
            </a:r>
            <a:r>
              <a:rPr lang="en-US" altLang="zh-CN" sz="2400" dirty="0" err="1">
                <a:latin typeface="Times New Roman" panose="02020603050405020304" pitchFamily="18" charset="0"/>
                <a:ea typeface="楷体" panose="02010609060101010101" pitchFamily="49" charset="-122"/>
              </a:rPr>
              <a:t>mlr</a:t>
            </a:r>
            <a:r>
              <a:rPr lang="zh-CN" altLang="en-US" sz="2400" dirty="0">
                <a:latin typeface="Times New Roman" panose="02020603050405020304" pitchFamily="18" charset="0"/>
                <a:ea typeface="楷体" panose="02010609060101010101" pitchFamily="49" charset="-122"/>
              </a:rPr>
              <a:t>在</a:t>
            </a:r>
            <a:r>
              <a:rPr lang="zh-CN" altLang="en-US" sz="2400" dirty="0">
                <a:solidFill>
                  <a:srgbClr val="FF0000"/>
                </a:solidFill>
                <a:latin typeface="Times New Roman" panose="02020603050405020304" pitchFamily="18" charset="0"/>
                <a:ea typeface="楷体" panose="02010609060101010101" pitchFamily="49" charset="-122"/>
              </a:rPr>
              <a:t>扩展性和灵活性</a:t>
            </a:r>
            <a:r>
              <a:rPr lang="zh-CN" altLang="en-US" sz="2400" dirty="0">
                <a:latin typeface="Times New Roman" panose="02020603050405020304" pitchFamily="18" charset="0"/>
                <a:ea typeface="楷体" panose="02010609060101010101" pitchFamily="49" charset="-122"/>
              </a:rPr>
              <a:t>上存在一些限制。</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针对现代机器学习需求进行了</a:t>
            </a:r>
            <a:r>
              <a:rPr lang="zh-CN" altLang="en-US" sz="2400" dirty="0">
                <a:solidFill>
                  <a:srgbClr val="FF0000"/>
                </a:solidFill>
                <a:latin typeface="Times New Roman" panose="02020603050405020304" pitchFamily="18" charset="0"/>
                <a:ea typeface="楷体" panose="02010609060101010101" pitchFamily="49" charset="-122"/>
              </a:rPr>
              <a:t>重构</a:t>
            </a:r>
            <a:r>
              <a:rPr lang="zh-CN" altLang="en-US" sz="2400" dirty="0">
                <a:latin typeface="Times New Roman" panose="02020603050405020304" pitchFamily="18" charset="0"/>
                <a:ea typeface="楷体" panose="02010609060101010101" pitchFamily="49" charset="-122"/>
              </a:rPr>
              <a:t>，采用了更灵活的</a:t>
            </a:r>
            <a:r>
              <a:rPr lang="zh-CN" altLang="en-US" sz="2400" dirty="0">
                <a:solidFill>
                  <a:srgbClr val="FF0000"/>
                </a:solidFill>
                <a:latin typeface="Times New Roman" panose="02020603050405020304" pitchFamily="18" charset="0"/>
                <a:ea typeface="楷体" panose="02010609060101010101" pitchFamily="49" charset="-122"/>
              </a:rPr>
              <a:t>模块化设计和现代化的编程风格</a:t>
            </a:r>
            <a:r>
              <a:rPr lang="zh-CN" altLang="en-US" sz="2400" dirty="0">
                <a:latin typeface="Times New Roman" panose="02020603050405020304" pitchFamily="18" charset="0"/>
                <a:ea typeface="楷体" panose="02010609060101010101" pitchFamily="49" charset="-122"/>
              </a:rPr>
              <a:t>，提供了更高效的性能和更易于扩展的接口。</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不仅继承了</a:t>
            </a:r>
            <a:r>
              <a:rPr lang="en-US" altLang="zh-CN" sz="2400" dirty="0" err="1">
                <a:latin typeface="Times New Roman" panose="02020603050405020304" pitchFamily="18" charset="0"/>
                <a:ea typeface="楷体" panose="02010609060101010101" pitchFamily="49" charset="-122"/>
              </a:rPr>
              <a:t>mlr</a:t>
            </a:r>
            <a:r>
              <a:rPr lang="zh-CN" altLang="en-US" sz="2400" dirty="0">
                <a:latin typeface="Times New Roman" panose="02020603050405020304" pitchFamily="18" charset="0"/>
                <a:ea typeface="楷体" panose="02010609060101010101" pitchFamily="49" charset="-122"/>
              </a:rPr>
              <a:t>的核心功能，还通过改进设计和增强扩展性，更好地支持复杂和大规模的机器学习任务。</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利用了当前</a:t>
            </a:r>
            <a:r>
              <a:rPr lang="en-US" altLang="zh-CN" sz="2400" dirty="0">
                <a:latin typeface="Times New Roman" panose="02020603050405020304" pitchFamily="18" charset="0"/>
                <a:ea typeface="楷体" panose="02010609060101010101" pitchFamily="49" charset="-122"/>
              </a:rPr>
              <a:t>R</a:t>
            </a:r>
            <a:r>
              <a:rPr lang="zh-CN" altLang="en-US" sz="2400" dirty="0">
                <a:latin typeface="Times New Roman" panose="02020603050405020304" pitchFamily="18" charset="0"/>
                <a:ea typeface="楷体" panose="02010609060101010101" pitchFamily="49" charset="-122"/>
              </a:rPr>
              <a:t>中的多种先进特性，包括</a:t>
            </a:r>
            <a:r>
              <a:rPr lang="en-US" altLang="zh-CN" sz="2400" dirty="0">
                <a:latin typeface="Times New Roman" panose="02020603050405020304" pitchFamily="18" charset="0"/>
                <a:ea typeface="楷体" panose="02010609060101010101" pitchFamily="49" charset="-122"/>
              </a:rPr>
              <a:t>R6</a:t>
            </a:r>
            <a:r>
              <a:rPr lang="zh-CN" altLang="en-US" sz="2400" dirty="0">
                <a:latin typeface="Times New Roman" panose="02020603050405020304" pitchFamily="18" charset="0"/>
                <a:ea typeface="楷体" panose="02010609060101010101" pitchFamily="49" charset="-122"/>
              </a:rPr>
              <a:t>类系统的</a:t>
            </a:r>
            <a:r>
              <a:rPr lang="zh-CN" altLang="en-US" sz="2400" dirty="0">
                <a:solidFill>
                  <a:srgbClr val="FF0000"/>
                </a:solidFill>
                <a:latin typeface="Times New Roman" panose="02020603050405020304" pitchFamily="18" charset="0"/>
                <a:ea typeface="楷体" panose="02010609060101010101" pitchFamily="49" charset="-122"/>
              </a:rPr>
              <a:t>面向对象编程</a:t>
            </a:r>
            <a:r>
              <a:rPr lang="zh-CN" altLang="en-US" sz="2400" dirty="0">
                <a:latin typeface="Times New Roman" panose="02020603050405020304" pitchFamily="18" charset="0"/>
                <a:ea typeface="楷体" panose="02010609060101010101" pitchFamily="49" charset="-122"/>
              </a:rPr>
              <a:t>、</a:t>
            </a:r>
            <a:r>
              <a:rPr lang="en-US" altLang="zh-CN" sz="2400" dirty="0" err="1">
                <a:latin typeface="Times New Roman" panose="02020603050405020304" pitchFamily="18" charset="0"/>
                <a:ea typeface="楷体" panose="02010609060101010101" pitchFamily="49" charset="-122"/>
              </a:rPr>
              <a:t>magrittr</a:t>
            </a:r>
            <a:r>
              <a:rPr lang="zh-CN" altLang="en-US" sz="2400" dirty="0">
                <a:latin typeface="Times New Roman" panose="02020603050405020304" pitchFamily="18" charset="0"/>
                <a:ea typeface="楷体" panose="02010609060101010101" pitchFamily="49" charset="-122"/>
              </a:rPr>
              <a:t>包的</a:t>
            </a:r>
            <a:r>
              <a:rPr lang="zh-CN" altLang="en-US" sz="2400" dirty="0">
                <a:solidFill>
                  <a:srgbClr val="FF0000"/>
                </a:solidFill>
                <a:latin typeface="Times New Roman" panose="02020603050405020304" pitchFamily="18" charset="0"/>
                <a:ea typeface="楷体" panose="02010609060101010101" pitchFamily="49" charset="-122"/>
              </a:rPr>
              <a:t>管道操作</a:t>
            </a:r>
            <a:r>
              <a:rPr lang="zh-CN" altLang="en-US" sz="2400" dirty="0">
                <a:latin typeface="Times New Roman" panose="02020603050405020304" pitchFamily="18" charset="0"/>
                <a:ea typeface="楷体" panose="02010609060101010101" pitchFamily="49" charset="-122"/>
              </a:rPr>
              <a:t>、与</a:t>
            </a:r>
            <a:r>
              <a:rPr lang="en-US" altLang="zh-CN" sz="2400" dirty="0" err="1">
                <a:solidFill>
                  <a:srgbClr val="FF0000"/>
                </a:solidFill>
                <a:latin typeface="Times New Roman" panose="02020603050405020304" pitchFamily="18" charset="0"/>
                <a:ea typeface="楷体" panose="02010609060101010101" pitchFamily="49" charset="-122"/>
              </a:rPr>
              <a:t>data.table</a:t>
            </a:r>
            <a:r>
              <a:rPr lang="zh-CN" altLang="en-US" sz="2400" dirty="0">
                <a:latin typeface="Times New Roman" panose="02020603050405020304" pitchFamily="18" charset="0"/>
                <a:ea typeface="楷体" panose="02010609060101010101" pitchFamily="49" charset="-122"/>
              </a:rPr>
              <a:t>等高效数据操作包的集成、</a:t>
            </a:r>
            <a:r>
              <a:rPr lang="zh-CN" altLang="en-US" sz="2400" dirty="0">
                <a:solidFill>
                  <a:srgbClr val="FF0000"/>
                </a:solidFill>
                <a:latin typeface="Times New Roman" panose="02020603050405020304" pitchFamily="18" charset="0"/>
                <a:ea typeface="楷体" panose="02010609060101010101" pitchFamily="49" charset="-122"/>
              </a:rPr>
              <a:t>模块化设计及其插件系统</a:t>
            </a:r>
            <a:r>
              <a:rPr lang="zh-CN" altLang="en-US" sz="2400" dirty="0">
                <a:latin typeface="Times New Roman" panose="02020603050405020304" pitchFamily="18" charset="0"/>
                <a:ea typeface="楷体" panose="02010609060101010101" pitchFamily="49" charset="-122"/>
              </a:rPr>
              <a:t>（如</a:t>
            </a:r>
            <a:r>
              <a:rPr lang="en-US" altLang="zh-CN" sz="2400" dirty="0">
                <a:latin typeface="Times New Roman" panose="02020603050405020304" pitchFamily="18" charset="0"/>
                <a:ea typeface="楷体" panose="02010609060101010101" pitchFamily="49" charset="-122"/>
              </a:rPr>
              <a:t>mlr3learners</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mlr3tuning</a:t>
            </a:r>
            <a:r>
              <a:rPr lang="zh-CN" altLang="en-US" sz="2400" dirty="0">
                <a:latin typeface="Times New Roman" panose="02020603050405020304" pitchFamily="18" charset="0"/>
                <a:ea typeface="楷体" panose="02010609060101010101" pitchFamily="49" charset="-122"/>
              </a:rPr>
              <a:t>等），以及支持并行和分布式计算，从而显著提升</a:t>
            </a:r>
            <a:r>
              <a:rPr lang="zh-CN" altLang="en-US" sz="2400" dirty="0">
                <a:solidFill>
                  <a:srgbClr val="FF0000"/>
                </a:solidFill>
                <a:latin typeface="Times New Roman" panose="02020603050405020304" pitchFamily="18" charset="0"/>
                <a:ea typeface="楷体" panose="02010609060101010101" pitchFamily="49" charset="-122"/>
              </a:rPr>
              <a:t>大规模数据处理和复杂模型训练</a:t>
            </a:r>
            <a:r>
              <a:rPr lang="zh-CN" altLang="en-US" sz="2400" dirty="0">
                <a:latin typeface="Times New Roman" panose="02020603050405020304" pitchFamily="18" charset="0"/>
                <a:ea typeface="楷体" panose="02010609060101010101" pitchFamily="49" charset="-122"/>
              </a:rPr>
              <a:t>的性能。这些特性使得</a:t>
            </a:r>
            <a:r>
              <a:rPr lang="en-US" altLang="zh-CN" sz="2400" dirty="0">
                <a:latin typeface="Times New Roman" panose="02020603050405020304" pitchFamily="18" charset="0"/>
                <a:ea typeface="楷体" panose="02010609060101010101" pitchFamily="49" charset="-122"/>
              </a:rPr>
              <a:t>mlr3</a:t>
            </a:r>
            <a:r>
              <a:rPr lang="zh-CN" altLang="en-US" sz="2400" dirty="0">
                <a:latin typeface="Times New Roman" panose="02020603050405020304" pitchFamily="18" charset="0"/>
                <a:ea typeface="楷体" panose="02010609060101010101" pitchFamily="49" charset="-122"/>
              </a:rPr>
              <a:t>成为一个现代化、灵活且高效的机器学习框架，能够满足复杂和多样化的机器学习需求。</a:t>
            </a:r>
          </a:p>
        </p:txBody>
      </p:sp>
      <p:sp>
        <p:nvSpPr>
          <p:cNvPr id="5" name="AutoShape 6" descr="GitHub - tidymodels/tidymodels: Easily install and load the tidymodels  packages">
            <a:extLst>
              <a:ext uri="{FF2B5EF4-FFF2-40B4-BE49-F238E27FC236}">
                <a16:creationId xmlns:a16="http://schemas.microsoft.com/office/drawing/2014/main" id="{24FA1B39-7E38-40E0-A035-03374F9041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39CC71A0-A06A-4C86-9FEB-5D8671B29A18}"/>
              </a:ext>
            </a:extLst>
          </p:cNvPr>
          <p:cNvSpPr txBox="1"/>
          <p:nvPr/>
        </p:nvSpPr>
        <p:spPr>
          <a:xfrm>
            <a:off x="2977789" y="1626305"/>
            <a:ext cx="4137101"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https://mlr3.mlr-org.com/</a:t>
            </a:r>
            <a:endParaRPr lang="zh-CN" altLang="en-US" sz="2400" b="1" dirty="0">
              <a:latin typeface="Times New Roman" panose="02020603050405020304" pitchFamily="18" charset="0"/>
              <a:cs typeface="Times New Roman" panose="02020603050405020304" pitchFamily="18" charset="0"/>
            </a:endParaRPr>
          </a:p>
        </p:txBody>
      </p:sp>
      <p:pic>
        <p:nvPicPr>
          <p:cNvPr id="8" name="Picture 2" descr="Machine Learning in R - Next Generation • mlr3">
            <a:extLst>
              <a:ext uri="{FF2B5EF4-FFF2-40B4-BE49-F238E27FC236}">
                <a16:creationId xmlns:a16="http://schemas.microsoft.com/office/drawing/2014/main" id="{8DD4705C-9C0A-4407-A55E-0726EE5BDD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337" y="1261497"/>
            <a:ext cx="2157411" cy="109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08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mlr3</a:t>
            </a:r>
            <a:r>
              <a:rPr lang="zh-CN" altLang="en-US" sz="6000" dirty="0">
                <a:solidFill>
                  <a:schemeClr val="bg1"/>
                </a:solidFill>
                <a:latin typeface="Times New Roman" panose="02020603050405020304" pitchFamily="18" charset="0"/>
                <a:ea typeface="楷体" panose="02010609060101010101" pitchFamily="49" charset="-122"/>
              </a:rPr>
              <a:t>：特色</a:t>
            </a:r>
          </a:p>
        </p:txBody>
      </p:sp>
      <p:grpSp>
        <p:nvGrpSpPr>
          <p:cNvPr id="5" name="组合 4">
            <a:extLst>
              <a:ext uri="{FF2B5EF4-FFF2-40B4-BE49-F238E27FC236}">
                <a16:creationId xmlns:a16="http://schemas.microsoft.com/office/drawing/2014/main" id="{0319F701-0EEF-4397-9920-51CFFAF4734D}"/>
              </a:ext>
            </a:extLst>
          </p:cNvPr>
          <p:cNvGrpSpPr/>
          <p:nvPr/>
        </p:nvGrpSpPr>
        <p:grpSpPr>
          <a:xfrm>
            <a:off x="2261129" y="1525404"/>
            <a:ext cx="7381875" cy="4652666"/>
            <a:chOff x="2405062" y="1483070"/>
            <a:chExt cx="7381875" cy="4652666"/>
          </a:xfrm>
        </p:grpSpPr>
        <p:pic>
          <p:nvPicPr>
            <p:cNvPr id="4" name="图片 3">
              <a:extLst>
                <a:ext uri="{FF2B5EF4-FFF2-40B4-BE49-F238E27FC236}">
                  <a16:creationId xmlns:a16="http://schemas.microsoft.com/office/drawing/2014/main" id="{EC0B5C15-9C9D-4BC4-B944-5A8C0787BCCB}"/>
                </a:ext>
              </a:extLst>
            </p:cNvPr>
            <p:cNvPicPr>
              <a:picLocks noChangeAspect="1"/>
            </p:cNvPicPr>
            <p:nvPr/>
          </p:nvPicPr>
          <p:blipFill>
            <a:blip r:embed="rId2"/>
            <a:stretch>
              <a:fillRect/>
            </a:stretch>
          </p:blipFill>
          <p:spPr>
            <a:xfrm>
              <a:off x="2405062" y="2166408"/>
              <a:ext cx="7381875" cy="3371850"/>
            </a:xfrm>
            <a:prstGeom prst="rect">
              <a:avLst/>
            </a:prstGeom>
          </p:spPr>
        </p:pic>
        <p:sp>
          <p:nvSpPr>
            <p:cNvPr id="6" name="文本框 5">
              <a:extLst>
                <a:ext uri="{FF2B5EF4-FFF2-40B4-BE49-F238E27FC236}">
                  <a16:creationId xmlns:a16="http://schemas.microsoft.com/office/drawing/2014/main" id="{DE6074C4-4B9E-4BE7-8098-060FCFB12E3E}"/>
                </a:ext>
              </a:extLst>
            </p:cNvPr>
            <p:cNvSpPr txBox="1"/>
            <p:nvPr/>
          </p:nvSpPr>
          <p:spPr>
            <a:xfrm>
              <a:off x="2642128" y="1483071"/>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用户友好</a:t>
              </a:r>
            </a:p>
          </p:txBody>
        </p:sp>
        <p:sp>
          <p:nvSpPr>
            <p:cNvPr id="7" name="文本框 6">
              <a:extLst>
                <a:ext uri="{FF2B5EF4-FFF2-40B4-BE49-F238E27FC236}">
                  <a16:creationId xmlns:a16="http://schemas.microsoft.com/office/drawing/2014/main" id="{1AB714E4-2F21-4CF8-BF76-27CAAA47ABA5}"/>
                </a:ext>
              </a:extLst>
            </p:cNvPr>
            <p:cNvSpPr txBox="1"/>
            <p:nvPr/>
          </p:nvSpPr>
          <p:spPr>
            <a:xfrm>
              <a:off x="2642127" y="5674071"/>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便于并行</a:t>
              </a:r>
            </a:p>
          </p:txBody>
        </p:sp>
        <p:sp>
          <p:nvSpPr>
            <p:cNvPr id="8" name="文本框 7">
              <a:extLst>
                <a:ext uri="{FF2B5EF4-FFF2-40B4-BE49-F238E27FC236}">
                  <a16:creationId xmlns:a16="http://schemas.microsoft.com/office/drawing/2014/main" id="{338ED5D4-5D5B-4374-A365-5B4DC62C5A06}"/>
                </a:ext>
              </a:extLst>
            </p:cNvPr>
            <p:cNvSpPr txBox="1"/>
            <p:nvPr/>
          </p:nvSpPr>
          <p:spPr>
            <a:xfrm>
              <a:off x="7718286" y="5674071"/>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管道操作</a:t>
              </a:r>
            </a:p>
          </p:txBody>
        </p:sp>
        <p:sp>
          <p:nvSpPr>
            <p:cNvPr id="9" name="文本框 8">
              <a:extLst>
                <a:ext uri="{FF2B5EF4-FFF2-40B4-BE49-F238E27FC236}">
                  <a16:creationId xmlns:a16="http://schemas.microsoft.com/office/drawing/2014/main" id="{3DADD532-DC0E-4701-8CDC-E8248949C2E8}"/>
                </a:ext>
              </a:extLst>
            </p:cNvPr>
            <p:cNvSpPr txBox="1"/>
            <p:nvPr/>
          </p:nvSpPr>
          <p:spPr>
            <a:xfrm>
              <a:off x="7718283" y="1483070"/>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依赖性弱</a:t>
              </a:r>
            </a:p>
          </p:txBody>
        </p:sp>
        <p:sp>
          <p:nvSpPr>
            <p:cNvPr id="10" name="文本框 9">
              <a:extLst>
                <a:ext uri="{FF2B5EF4-FFF2-40B4-BE49-F238E27FC236}">
                  <a16:creationId xmlns:a16="http://schemas.microsoft.com/office/drawing/2014/main" id="{830F05D2-5347-4A25-BC2B-A333EF38FA14}"/>
                </a:ext>
              </a:extLst>
            </p:cNvPr>
            <p:cNvSpPr txBox="1"/>
            <p:nvPr/>
          </p:nvSpPr>
          <p:spPr>
            <a:xfrm>
              <a:off x="5266794" y="1483070"/>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算法丰富</a:t>
              </a:r>
            </a:p>
          </p:txBody>
        </p:sp>
        <p:sp>
          <p:nvSpPr>
            <p:cNvPr id="11" name="文本框 10">
              <a:extLst>
                <a:ext uri="{FF2B5EF4-FFF2-40B4-BE49-F238E27FC236}">
                  <a16:creationId xmlns:a16="http://schemas.microsoft.com/office/drawing/2014/main" id="{248B3723-F2BD-4158-BE64-595873BE4A5F}"/>
                </a:ext>
              </a:extLst>
            </p:cNvPr>
            <p:cNvSpPr txBox="1"/>
            <p:nvPr/>
          </p:nvSpPr>
          <p:spPr>
            <a:xfrm>
              <a:off x="5180204" y="5674071"/>
              <a:ext cx="1831589" cy="461665"/>
            </a:xfrm>
            <a:prstGeom prst="rect">
              <a:avLst/>
            </a:prstGeom>
            <a:noFill/>
          </p:spPr>
          <p:txBody>
            <a:bodyPr wrap="square" rtlCol="0">
              <a:spAutoFit/>
            </a:bodyPr>
            <a:lstStyle/>
            <a:p>
              <a:pPr algn="ctr">
                <a:spcAft>
                  <a:spcPts val="600"/>
                </a:spcAft>
              </a:pPr>
              <a:r>
                <a:rPr lang="zh-CN" altLang="en-US" sz="2400" dirty="0">
                  <a:latin typeface="Times New Roman" panose="02020603050405020304" pitchFamily="18" charset="0"/>
                  <a:ea typeface="楷体" panose="02010609060101010101" pitchFamily="49" charset="-122"/>
                </a:rPr>
                <a:t>优化调参</a:t>
              </a:r>
            </a:p>
          </p:txBody>
        </p:sp>
      </p:grpSp>
    </p:spTree>
    <p:extLst>
      <p:ext uri="{BB962C8B-B14F-4D97-AF65-F5344CB8AC3E}">
        <p14:creationId xmlns:p14="http://schemas.microsoft.com/office/powerpoint/2010/main" val="1188015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mlr3verse</a:t>
            </a:r>
            <a:r>
              <a:rPr lang="zh-CN" altLang="en-US" sz="6000" dirty="0">
                <a:solidFill>
                  <a:schemeClr val="bg1"/>
                </a:solidFill>
                <a:latin typeface="Times New Roman" panose="02020603050405020304" pitchFamily="18" charset="0"/>
                <a:ea typeface="楷体" panose="02010609060101010101" pitchFamily="49" charset="-122"/>
              </a:rPr>
              <a:t>：模块分工明晰</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721F5DC8-D479-4551-82F7-5C669EBE5B8A}"/>
              </a:ext>
            </a:extLst>
          </p:cNvPr>
          <p:cNvPicPr>
            <a:picLocks noChangeAspect="1"/>
          </p:cNvPicPr>
          <p:nvPr/>
        </p:nvPicPr>
        <p:blipFill>
          <a:blip r:embed="rId2"/>
          <a:stretch>
            <a:fillRect/>
          </a:stretch>
        </p:blipFill>
        <p:spPr>
          <a:xfrm>
            <a:off x="1782804" y="1406526"/>
            <a:ext cx="8626391" cy="5070474"/>
          </a:xfrm>
          <a:prstGeom prst="rect">
            <a:avLst/>
          </a:prstGeom>
        </p:spPr>
      </p:pic>
    </p:spTree>
    <p:extLst>
      <p:ext uri="{BB962C8B-B14F-4D97-AF65-F5344CB8AC3E}">
        <p14:creationId xmlns:p14="http://schemas.microsoft.com/office/powerpoint/2010/main" val="1678744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mlr3</a:t>
            </a:r>
            <a:r>
              <a:rPr lang="zh-CN" altLang="en-US" sz="6000" dirty="0">
                <a:solidFill>
                  <a:schemeClr val="bg1"/>
                </a:solidFill>
                <a:latin typeface="Times New Roman" panose="02020603050405020304" pitchFamily="18" charset="0"/>
                <a:ea typeface="楷体" panose="02010609060101010101" pitchFamily="49" charset="-122"/>
              </a:rPr>
              <a:t>：生态庞大丰富</a:t>
            </a:r>
          </a:p>
        </p:txBody>
      </p:sp>
      <p:sp>
        <p:nvSpPr>
          <p:cNvPr id="10" name="AutoShape 2">
            <a:extLst>
              <a:ext uri="{FF2B5EF4-FFF2-40B4-BE49-F238E27FC236}">
                <a16:creationId xmlns:a16="http://schemas.microsoft.com/office/drawing/2014/main" id="{94E90BAC-C89A-4D64-95CC-C40FEFE924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形 11">
            <a:extLst>
              <a:ext uri="{FF2B5EF4-FFF2-40B4-BE49-F238E27FC236}">
                <a16:creationId xmlns:a16="http://schemas.microsoft.com/office/drawing/2014/main" id="{1ED675BE-9A32-4C85-AEFF-36226B3CBD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34" y="1214682"/>
            <a:ext cx="9379490" cy="5490918"/>
          </a:xfrm>
          <a:prstGeom prst="rect">
            <a:avLst/>
          </a:prstGeom>
        </p:spPr>
      </p:pic>
    </p:spTree>
    <p:extLst>
      <p:ext uri="{BB962C8B-B14F-4D97-AF65-F5344CB8AC3E}">
        <p14:creationId xmlns:p14="http://schemas.microsoft.com/office/powerpoint/2010/main" val="967836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mlr3</a:t>
            </a:r>
            <a:r>
              <a:rPr lang="zh-CN" altLang="en-US" sz="6000" dirty="0">
                <a:solidFill>
                  <a:schemeClr val="bg1"/>
                </a:solidFill>
                <a:latin typeface="Times New Roman" panose="02020603050405020304" pitchFamily="18" charset="0"/>
                <a:ea typeface="楷体" panose="02010609060101010101" pitchFamily="49" charset="-122"/>
              </a:rPr>
              <a:t>：代码示例</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D6E1A0C0-0286-429B-97F5-D38C03BDB58D}"/>
              </a:ext>
            </a:extLst>
          </p:cNvPr>
          <p:cNvPicPr>
            <a:picLocks noChangeAspect="1"/>
          </p:cNvPicPr>
          <p:nvPr/>
        </p:nvPicPr>
        <p:blipFill rotWithShape="1">
          <a:blip r:embed="rId2"/>
          <a:srcRect r="12082"/>
          <a:stretch/>
        </p:blipFill>
        <p:spPr>
          <a:xfrm>
            <a:off x="103757" y="1417109"/>
            <a:ext cx="6669106" cy="4328582"/>
          </a:xfrm>
          <a:prstGeom prst="rect">
            <a:avLst/>
          </a:prstGeom>
        </p:spPr>
      </p:pic>
      <p:pic>
        <p:nvPicPr>
          <p:cNvPr id="7" name="图片 6">
            <a:extLst>
              <a:ext uri="{FF2B5EF4-FFF2-40B4-BE49-F238E27FC236}">
                <a16:creationId xmlns:a16="http://schemas.microsoft.com/office/drawing/2014/main" id="{7E92788B-25C6-4372-B156-A23A2D3C09AE}"/>
              </a:ext>
            </a:extLst>
          </p:cNvPr>
          <p:cNvPicPr>
            <a:picLocks noChangeAspect="1"/>
          </p:cNvPicPr>
          <p:nvPr/>
        </p:nvPicPr>
        <p:blipFill rotWithShape="1">
          <a:blip r:embed="rId3"/>
          <a:srcRect r="33957"/>
          <a:stretch/>
        </p:blipFill>
        <p:spPr>
          <a:xfrm>
            <a:off x="6772863" y="1417109"/>
            <a:ext cx="5095692" cy="4328582"/>
          </a:xfrm>
          <a:prstGeom prst="rect">
            <a:avLst/>
          </a:prstGeom>
        </p:spPr>
      </p:pic>
    </p:spTree>
    <p:extLst>
      <p:ext uri="{BB962C8B-B14F-4D97-AF65-F5344CB8AC3E}">
        <p14:creationId xmlns:p14="http://schemas.microsoft.com/office/powerpoint/2010/main" val="2396840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mlr3</a:t>
            </a:r>
            <a:r>
              <a:rPr lang="zh-CN" altLang="en-US" sz="6000" dirty="0">
                <a:solidFill>
                  <a:schemeClr val="bg1"/>
                </a:solidFill>
                <a:latin typeface="Times New Roman" panose="02020603050405020304" pitchFamily="18" charset="0"/>
                <a:ea typeface="楷体" panose="02010609060101010101" pitchFamily="49" charset="-122"/>
              </a:rPr>
              <a:t>：总结</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FBC5EC22-D612-405C-8380-CA33C2631DEE}"/>
              </a:ext>
            </a:extLst>
          </p:cNvPr>
          <p:cNvSpPr txBox="1"/>
          <p:nvPr/>
        </p:nvSpPr>
        <p:spPr>
          <a:xfrm>
            <a:off x="461432" y="1396663"/>
            <a:ext cx="11573936" cy="5632311"/>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地位：兼具</a:t>
            </a:r>
            <a:r>
              <a:rPr lang="zh-CN" altLang="en-US" sz="2800" dirty="0">
                <a:solidFill>
                  <a:srgbClr val="FF0000"/>
                </a:solidFill>
                <a:latin typeface="Times New Roman" panose="02020603050405020304" pitchFamily="18" charset="0"/>
                <a:ea typeface="楷体" panose="02010609060101010101" pitchFamily="49" charset="-122"/>
              </a:rPr>
              <a:t>现代化设计和高效性能</a:t>
            </a:r>
            <a:r>
              <a:rPr lang="zh-CN" altLang="en-US" sz="2800" dirty="0">
                <a:latin typeface="Times New Roman" panose="02020603050405020304" pitchFamily="18" charset="0"/>
                <a:ea typeface="楷体" panose="02010609060101010101" pitchFamily="49" charset="-122"/>
              </a:rPr>
              <a:t>的机器学习框架</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特色：</a:t>
            </a:r>
            <a:r>
              <a:rPr lang="zh-CN" altLang="en-US" sz="2800" dirty="0">
                <a:solidFill>
                  <a:srgbClr val="FF0000"/>
                </a:solidFill>
                <a:latin typeface="Times New Roman" panose="02020603050405020304" pitchFamily="18" charset="0"/>
                <a:ea typeface="楷体" panose="02010609060101010101" pitchFamily="49" charset="-122"/>
              </a:rPr>
              <a:t>面向对象</a:t>
            </a:r>
            <a:r>
              <a:rPr lang="zh-CN" altLang="en-US" sz="2800" dirty="0">
                <a:latin typeface="Times New Roman" panose="02020603050405020304" pitchFamily="18" charset="0"/>
                <a:ea typeface="楷体" panose="02010609060101010101" pitchFamily="49" charset="-122"/>
              </a:rPr>
              <a:t>编程</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优势：内容丰富，计算高效，拓展性强</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劣势：由于知识体系庞杂，导致学习曲线陡峭（难上手）</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建议：适合在面向对象风格下对机器学习概念开展教学活动</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核心资源</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mlr3: Machine Learning in R</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https://mlr-org.com/</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2</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Applied Machine Learning Using mlr3 in R</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https://mlr3book.mlr-org.com/</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endParaRPr lang="en-US" altLang="zh-CN" sz="2800" dirty="0">
              <a:latin typeface="Times New Roman" panose="02020603050405020304" pitchFamily="18" charset="0"/>
              <a:ea typeface="楷体" panose="02010609060101010101" pitchFamily="49" charset="-122"/>
            </a:endParaRPr>
          </a:p>
          <a:p>
            <a:pPr algn="just"/>
            <a:endParaRPr lang="zh-CN" altLang="en-US" sz="2400" dirty="0">
              <a:latin typeface="Times New Roman" panose="02020603050405020304" pitchFamily="18" charset="0"/>
              <a:ea typeface="楷体" panose="02010609060101010101" pitchFamily="49" charset="-122"/>
            </a:endParaRPr>
          </a:p>
        </p:txBody>
      </p:sp>
      <p:pic>
        <p:nvPicPr>
          <p:cNvPr id="7" name="图片 6">
            <a:extLst>
              <a:ext uri="{FF2B5EF4-FFF2-40B4-BE49-F238E27FC236}">
                <a16:creationId xmlns:a16="http://schemas.microsoft.com/office/drawing/2014/main" id="{CAFC6E60-33A9-469B-8BCD-3D2AC16BD0C3}"/>
              </a:ext>
            </a:extLst>
          </p:cNvPr>
          <p:cNvPicPr>
            <a:picLocks noChangeAspect="1"/>
          </p:cNvPicPr>
          <p:nvPr/>
        </p:nvPicPr>
        <p:blipFill>
          <a:blip r:embed="rId2"/>
          <a:stretch>
            <a:fillRect/>
          </a:stretch>
        </p:blipFill>
        <p:spPr>
          <a:xfrm>
            <a:off x="9115712" y="1566333"/>
            <a:ext cx="2741011" cy="1625600"/>
          </a:xfrm>
          <a:prstGeom prst="rect">
            <a:avLst/>
          </a:prstGeom>
        </p:spPr>
      </p:pic>
    </p:spTree>
    <p:extLst>
      <p:ext uri="{BB962C8B-B14F-4D97-AF65-F5344CB8AC3E}">
        <p14:creationId xmlns:p14="http://schemas.microsoft.com/office/powerpoint/2010/main" val="276418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工具介绍</a:t>
            </a:r>
            <a:endParaRPr lang="zh-CN" altLang="en-US" sz="6000" dirty="0">
              <a:solidFill>
                <a:schemeClr val="bg1"/>
              </a:solidFill>
              <a:latin typeface="Times New Roman" panose="02020603050405020304" pitchFamily="18" charset="0"/>
              <a:ea typeface="楷体" panose="02010609060101010101" pitchFamily="49" charset="-122"/>
            </a:endParaRPr>
          </a:p>
        </p:txBody>
      </p:sp>
      <p:sp>
        <p:nvSpPr>
          <p:cNvPr id="3" name="文本框 2">
            <a:extLst>
              <a:ext uri="{FF2B5EF4-FFF2-40B4-BE49-F238E27FC236}">
                <a16:creationId xmlns:a16="http://schemas.microsoft.com/office/drawing/2014/main" id="{81CAC355-5CE1-49D1-80E3-3040BDBFAF81}"/>
              </a:ext>
            </a:extLst>
          </p:cNvPr>
          <p:cNvSpPr txBox="1"/>
          <p:nvPr/>
        </p:nvSpPr>
        <p:spPr>
          <a:xfrm>
            <a:off x="3374225" y="1842967"/>
            <a:ext cx="6836575" cy="5103320"/>
          </a:xfrm>
          <a:prstGeom prst="rect">
            <a:avLst/>
          </a:prstGeom>
          <a:noFill/>
        </p:spPr>
        <p:txBody>
          <a:bodyPr wrap="square" rtlCol="0">
            <a:spAutoFit/>
          </a:bodyPr>
          <a:lstStyle/>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caret</a:t>
            </a:r>
          </a:p>
          <a:p>
            <a:pPr marL="685800" indent="-685800">
              <a:lnSpc>
                <a:spcPts val="6600"/>
              </a:lnSpc>
              <a:buFont typeface="Arial" panose="020B0604020202020204" pitchFamily="34" charset="0"/>
              <a:buChar char="•"/>
            </a:pPr>
            <a:r>
              <a:rPr lang="en-US" altLang="zh-CN" sz="4800" b="1" dirty="0" err="1">
                <a:latin typeface="Times New Roman" panose="02020603050405020304" pitchFamily="18" charset="0"/>
                <a:ea typeface="楷体" panose="02010609060101010101" pitchFamily="49" charset="-122"/>
              </a:rPr>
              <a:t>tidymodels</a:t>
            </a: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r>
              <a:rPr lang="en-US" altLang="zh-CN" sz="4800" b="1" dirty="0">
                <a:latin typeface="Times New Roman" panose="02020603050405020304" pitchFamily="18" charset="0"/>
                <a:ea typeface="楷体" panose="02010609060101010101" pitchFamily="49" charset="-122"/>
              </a:rPr>
              <a:t>mlr3</a:t>
            </a:r>
          </a:p>
          <a:p>
            <a:pPr marL="685800" indent="-685800">
              <a:lnSpc>
                <a:spcPts val="6600"/>
              </a:lnSpc>
              <a:buFont typeface="Arial" panose="020B0604020202020204" pitchFamily="34" charset="0"/>
              <a:buChar char="•"/>
            </a:pPr>
            <a:r>
              <a:rPr lang="en-US" altLang="zh-CN" sz="4800" b="1" dirty="0">
                <a:solidFill>
                  <a:srgbClr val="FF0000"/>
                </a:solidFill>
                <a:latin typeface="Times New Roman" panose="02020603050405020304" pitchFamily="18" charset="0"/>
                <a:ea typeface="楷体" panose="02010609060101010101" pitchFamily="49" charset="-122"/>
              </a:rPr>
              <a:t>DALEX</a:t>
            </a: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a:p>
            <a:pPr marL="685800" indent="-685800">
              <a:lnSpc>
                <a:spcPts val="6600"/>
              </a:lnSpc>
              <a:buFont typeface="Arial" panose="020B0604020202020204" pitchFamily="34" charset="0"/>
              <a:buChar char="•"/>
            </a:pPr>
            <a:endParaRPr lang="en-US" altLang="zh-CN" sz="48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679743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a:t>
            </a:r>
            <a:r>
              <a:rPr lang="zh-CN" altLang="en-US" sz="6000" dirty="0">
                <a:solidFill>
                  <a:schemeClr val="bg1"/>
                </a:solidFill>
                <a:latin typeface="Times New Roman" panose="02020603050405020304" pitchFamily="18" charset="0"/>
                <a:ea typeface="楷体" panose="02010609060101010101" pitchFamily="49" charset="-122"/>
              </a:rPr>
              <a:t>：概览</a:t>
            </a:r>
          </a:p>
        </p:txBody>
      </p:sp>
      <p:sp>
        <p:nvSpPr>
          <p:cNvPr id="4" name="文本框 3">
            <a:extLst>
              <a:ext uri="{FF2B5EF4-FFF2-40B4-BE49-F238E27FC236}">
                <a16:creationId xmlns:a16="http://schemas.microsoft.com/office/drawing/2014/main" id="{17E9A892-E39F-4851-9CBD-121DBD1326A5}"/>
              </a:ext>
            </a:extLst>
          </p:cNvPr>
          <p:cNvSpPr txBox="1"/>
          <p:nvPr/>
        </p:nvSpPr>
        <p:spPr>
          <a:xfrm>
            <a:off x="448732" y="2782603"/>
            <a:ext cx="7171269" cy="3785652"/>
          </a:xfrm>
          <a:prstGeom prst="rect">
            <a:avLst/>
          </a:prstGeom>
          <a:noFill/>
        </p:spPr>
        <p:txBody>
          <a:bodyPr wrap="square" rtlCol="0">
            <a:spAutoFit/>
          </a:bodyPr>
          <a:lstStyle/>
          <a:p>
            <a:pPr algn="just"/>
            <a:r>
              <a:rPr lang="en-US" altLang="zh-CN" sz="2400" dirty="0">
                <a:latin typeface="Times New Roman" panose="02020603050405020304" pitchFamily="18" charset="0"/>
                <a:ea typeface="楷体" panose="02010609060101010101" pitchFamily="49" charset="-122"/>
              </a:rPr>
              <a:t>DALEX</a:t>
            </a:r>
            <a:r>
              <a:rPr lang="zh-CN" altLang="en-US" sz="2400" dirty="0">
                <a:latin typeface="Times New Roman" panose="02020603050405020304" pitchFamily="18" charset="0"/>
                <a:ea typeface="楷体" panose="02010609060101010101" pitchFamily="49" charset="-122"/>
              </a:rPr>
              <a:t>（</a:t>
            </a:r>
            <a:r>
              <a:rPr lang="en-US" altLang="zh-CN" sz="2400" dirty="0">
                <a:latin typeface="Times New Roman" panose="02020603050405020304" pitchFamily="18" charset="0"/>
                <a:ea typeface="楷体" panose="02010609060101010101" pitchFamily="49" charset="-122"/>
              </a:rPr>
              <a:t>Descriptive </a:t>
            </a:r>
            <a:r>
              <a:rPr lang="en-US" altLang="zh-CN" sz="2400" dirty="0" err="1">
                <a:latin typeface="Times New Roman" panose="02020603050405020304" pitchFamily="18" charset="0"/>
                <a:ea typeface="楷体" panose="02010609060101010101" pitchFamily="49" charset="-122"/>
              </a:rPr>
              <a:t>mAchine</a:t>
            </a:r>
            <a:r>
              <a:rPr lang="en-US" altLang="zh-CN" sz="2400" dirty="0">
                <a:latin typeface="Times New Roman" panose="02020603050405020304" pitchFamily="18" charset="0"/>
                <a:ea typeface="楷体" panose="02010609060101010101" pitchFamily="49" charset="-122"/>
              </a:rPr>
              <a:t> Learning </a:t>
            </a:r>
            <a:r>
              <a:rPr lang="en-US" altLang="zh-CN" sz="2400" dirty="0" err="1">
                <a:latin typeface="Times New Roman" panose="02020603050405020304" pitchFamily="18" charset="0"/>
                <a:ea typeface="楷体" panose="02010609060101010101" pitchFamily="49" charset="-122"/>
              </a:rPr>
              <a:t>EXplanations</a:t>
            </a:r>
            <a:r>
              <a:rPr lang="zh-CN" altLang="en-US" sz="2400" dirty="0">
                <a:latin typeface="Times New Roman" panose="02020603050405020304" pitchFamily="18" charset="0"/>
                <a:ea typeface="楷体" panose="02010609060101010101" pitchFamily="49" charset="-122"/>
              </a:rPr>
              <a:t>）是一个用于</a:t>
            </a:r>
            <a:r>
              <a:rPr lang="zh-CN" altLang="en-US" sz="2400" dirty="0">
                <a:solidFill>
                  <a:srgbClr val="FF0000"/>
                </a:solidFill>
                <a:latin typeface="Times New Roman" panose="02020603050405020304" pitchFamily="18" charset="0"/>
                <a:ea typeface="楷体" panose="02010609060101010101" pitchFamily="49" charset="-122"/>
              </a:rPr>
              <a:t>解释机器学习模型</a:t>
            </a:r>
            <a:r>
              <a:rPr lang="zh-CN" altLang="en-US" sz="2400" dirty="0">
                <a:latin typeface="Times New Roman" panose="02020603050405020304" pitchFamily="18" charset="0"/>
                <a:ea typeface="楷体" panose="02010609060101010101" pitchFamily="49" charset="-122"/>
              </a:rPr>
              <a:t>的</a:t>
            </a:r>
            <a:r>
              <a:rPr lang="en-US" altLang="zh-CN" sz="2400" dirty="0">
                <a:latin typeface="Times New Roman" panose="02020603050405020304" pitchFamily="18" charset="0"/>
                <a:ea typeface="楷体" panose="02010609060101010101" pitchFamily="49" charset="-122"/>
              </a:rPr>
              <a:t>R</a:t>
            </a:r>
            <a:r>
              <a:rPr lang="zh-CN" altLang="en-US" sz="2400" dirty="0">
                <a:latin typeface="Times New Roman" panose="02020603050405020304" pitchFamily="18" charset="0"/>
                <a:ea typeface="楷体" panose="02010609060101010101" pitchFamily="49" charset="-122"/>
              </a:rPr>
              <a:t>包。它提供了一套工具来解读和</a:t>
            </a:r>
            <a:r>
              <a:rPr lang="zh-CN" altLang="en-US" sz="2400" dirty="0">
                <a:solidFill>
                  <a:srgbClr val="FF0000"/>
                </a:solidFill>
                <a:latin typeface="Times New Roman" panose="02020603050405020304" pitchFamily="18" charset="0"/>
                <a:ea typeface="楷体" panose="02010609060101010101" pitchFamily="49" charset="-122"/>
              </a:rPr>
              <a:t>可视化</a:t>
            </a:r>
            <a:r>
              <a:rPr lang="zh-CN" altLang="en-US" sz="2400" dirty="0">
                <a:latin typeface="Times New Roman" panose="02020603050405020304" pitchFamily="18" charset="0"/>
                <a:ea typeface="楷体" panose="02010609060101010101" pitchFamily="49" charset="-122"/>
              </a:rPr>
              <a:t>复杂模型的行为和预测结果，并能与多种模型和框架（如随机森林、梯度提升、神经网络等）兼容。</a:t>
            </a:r>
            <a:r>
              <a:rPr lang="en-US" altLang="zh-CN" sz="2400" dirty="0">
                <a:latin typeface="Times New Roman" panose="02020603050405020304" pitchFamily="18" charset="0"/>
                <a:ea typeface="楷体" panose="02010609060101010101" pitchFamily="49" charset="-122"/>
              </a:rPr>
              <a:t>DALEX</a:t>
            </a:r>
            <a:r>
              <a:rPr lang="zh-CN" altLang="en-US" sz="2400" dirty="0">
                <a:latin typeface="Times New Roman" panose="02020603050405020304" pitchFamily="18" charset="0"/>
                <a:ea typeface="楷体" panose="02010609060101010101" pitchFamily="49" charset="-122"/>
              </a:rPr>
              <a:t>通过局部解释（如</a:t>
            </a:r>
            <a:r>
              <a:rPr lang="en-US" altLang="zh-CN" sz="2400" dirty="0">
                <a:latin typeface="Times New Roman" panose="02020603050405020304" pitchFamily="18" charset="0"/>
                <a:ea typeface="楷体" panose="02010609060101010101" pitchFamily="49" charset="-122"/>
              </a:rPr>
              <a:t>LIME</a:t>
            </a:r>
            <a:r>
              <a:rPr lang="zh-CN" altLang="en-US" sz="2400" dirty="0">
                <a:latin typeface="Times New Roman" panose="02020603050405020304" pitchFamily="18" charset="0"/>
                <a:ea typeface="楷体" panose="02010609060101010101" pitchFamily="49" charset="-122"/>
              </a:rPr>
              <a:t>）和全局解释（如特征重要性和部分依赖图）等技术，帮助用户理解模型的决策过程，从而提高模型的透明度和信任度。其易用性和强大的可视化功能，使其成为数据科学家和机器学习从业者在模型解释方面的重要工具。</a:t>
            </a:r>
          </a:p>
        </p:txBody>
      </p:sp>
      <p:sp>
        <p:nvSpPr>
          <p:cNvPr id="5" name="AutoShape 6" descr="GitHub - tidymodels/tidymodels: Easily install and load the tidymodels  packages">
            <a:extLst>
              <a:ext uri="{FF2B5EF4-FFF2-40B4-BE49-F238E27FC236}">
                <a16:creationId xmlns:a16="http://schemas.microsoft.com/office/drawing/2014/main" id="{24FA1B39-7E38-40E0-A035-03374F9041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39CC71A0-A06A-4C86-9FEB-5D8671B29A18}"/>
              </a:ext>
            </a:extLst>
          </p:cNvPr>
          <p:cNvSpPr txBox="1"/>
          <p:nvPr/>
        </p:nvSpPr>
        <p:spPr>
          <a:xfrm>
            <a:off x="3606448" y="1720907"/>
            <a:ext cx="4137101" cy="461665"/>
          </a:xfrm>
          <a:prstGeom prst="rect">
            <a:avLst/>
          </a:prstGeom>
          <a:no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https://dalex.drwhy.ai/</a:t>
            </a:r>
            <a:endParaRPr lang="zh-CN" altLang="en-US" sz="24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5F58310-4819-4D1F-9CE0-13806E748CA5}"/>
              </a:ext>
            </a:extLst>
          </p:cNvPr>
          <p:cNvPicPr>
            <a:picLocks noChangeAspect="1"/>
          </p:cNvPicPr>
          <p:nvPr/>
        </p:nvPicPr>
        <p:blipFill>
          <a:blip r:embed="rId2"/>
          <a:stretch>
            <a:fillRect/>
          </a:stretch>
        </p:blipFill>
        <p:spPr>
          <a:xfrm>
            <a:off x="8610953" y="1524761"/>
            <a:ext cx="2708980" cy="4950420"/>
          </a:xfrm>
          <a:prstGeom prst="rect">
            <a:avLst/>
          </a:prstGeom>
        </p:spPr>
      </p:pic>
      <p:sp>
        <p:nvSpPr>
          <p:cNvPr id="3" name="AutoShape 2">
            <a:extLst>
              <a:ext uri="{FF2B5EF4-FFF2-40B4-BE49-F238E27FC236}">
                <a16:creationId xmlns:a16="http://schemas.microsoft.com/office/drawing/2014/main" id="{0BF6B3F7-C6DA-41F1-A5BA-1EC5E6519FF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94FC7604-F6FE-43B3-94DC-21C520CC4D67}"/>
              </a:ext>
            </a:extLst>
          </p:cNvPr>
          <p:cNvPicPr>
            <a:picLocks noChangeAspect="1"/>
          </p:cNvPicPr>
          <p:nvPr/>
        </p:nvPicPr>
        <p:blipFill>
          <a:blip r:embed="rId3"/>
          <a:stretch>
            <a:fillRect/>
          </a:stretch>
        </p:blipFill>
        <p:spPr>
          <a:xfrm>
            <a:off x="1929693" y="1209841"/>
            <a:ext cx="1676755" cy="1585447"/>
          </a:xfrm>
          <a:prstGeom prst="rect">
            <a:avLst/>
          </a:prstGeom>
        </p:spPr>
      </p:pic>
      <p:pic>
        <p:nvPicPr>
          <p:cNvPr id="15364" name="Picture 4">
            <a:extLst>
              <a:ext uri="{FF2B5EF4-FFF2-40B4-BE49-F238E27FC236}">
                <a16:creationId xmlns:a16="http://schemas.microsoft.com/office/drawing/2014/main" id="{A5900F32-0E6E-4AA6-B51C-ED9D75A28D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639" y="1239302"/>
            <a:ext cx="1209186" cy="139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18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a:t>
            </a:r>
            <a:r>
              <a:rPr lang="zh-CN" altLang="en-US" sz="6000" dirty="0">
                <a:solidFill>
                  <a:schemeClr val="bg1"/>
                </a:solidFill>
                <a:latin typeface="Times New Roman" panose="02020603050405020304" pitchFamily="18" charset="0"/>
                <a:ea typeface="楷体" panose="02010609060101010101" pitchFamily="49" charset="-122"/>
              </a:rPr>
              <a:t>：拟解决的问题</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6" name="Picture 4" descr="Model exploration methods presented in the book. The left-hand side (corresponding to the second part of the book) focuses on instance-level exploration, while the right-hand side (corresponding to the third part of the book) focuses on dataset-level exploration. Consecutive layers of the stack are linked with a deeper level of model exploration. The layers are linked with laws of model exploration introduced in Section 1.2.">
            <a:extLst>
              <a:ext uri="{FF2B5EF4-FFF2-40B4-BE49-F238E27FC236}">
                <a16:creationId xmlns:a16="http://schemas.microsoft.com/office/drawing/2014/main" id="{00445150-88B7-4A4C-9C08-D58991978A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1633" y="1253067"/>
            <a:ext cx="7302500" cy="535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19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背景介绍：机器学习教学经验</a:t>
            </a:r>
          </a:p>
        </p:txBody>
      </p:sp>
      <p:sp>
        <p:nvSpPr>
          <p:cNvPr id="6" name="文本框 5">
            <a:extLst>
              <a:ext uri="{FF2B5EF4-FFF2-40B4-BE49-F238E27FC236}">
                <a16:creationId xmlns:a16="http://schemas.microsoft.com/office/drawing/2014/main" id="{D7BDCD4B-340F-4521-9A98-36DAE44AB2E5}"/>
              </a:ext>
            </a:extLst>
          </p:cNvPr>
          <p:cNvSpPr txBox="1"/>
          <p:nvPr/>
        </p:nvSpPr>
        <p:spPr>
          <a:xfrm>
            <a:off x="534610" y="1590467"/>
            <a:ext cx="6687458" cy="48628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引人入胜：介绍理论的时候最好有故事，力求图文并茂，切忌枯燥</a:t>
            </a:r>
            <a:endParaRPr lang="en-US" altLang="zh-CN" sz="2800" b="1" dirty="0">
              <a:latin typeface="Times New Roman" panose="02020603050405020304" pitchFamily="18" charset="0"/>
              <a:ea typeface="楷体" panose="02010609060101010101" pitchFamily="49" charset="-122"/>
            </a:endParaRPr>
          </a:p>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渔而非鱼：实践操作中，教给学生正确学习的方法和科学的学习路径，而不是知识本身</a:t>
            </a:r>
            <a:endParaRPr lang="en-US" altLang="zh-CN" sz="2800" b="1" dirty="0">
              <a:latin typeface="Times New Roman" panose="02020603050405020304" pitchFamily="18" charset="0"/>
              <a:ea typeface="楷体" panose="02010609060101010101" pitchFamily="49" charset="-122"/>
            </a:endParaRPr>
          </a:p>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好之者不如乐之者：提出有意思的实际问题，激发学生积极性</a:t>
            </a:r>
            <a:endParaRPr lang="en-US" altLang="zh-CN" sz="2800" b="1" dirty="0">
              <a:latin typeface="Times New Roman" panose="02020603050405020304" pitchFamily="18" charset="0"/>
              <a:ea typeface="楷体" panose="02010609060101010101" pitchFamily="49" charset="-122"/>
            </a:endParaRPr>
          </a:p>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自我驱动：让学生使用简单的代码完成一个任务，给学生一点成就感，推动正反馈调节，引导其主动学习</a:t>
            </a:r>
          </a:p>
        </p:txBody>
      </p:sp>
      <p:pic>
        <p:nvPicPr>
          <p:cNvPr id="7" name="图片 6">
            <a:extLst>
              <a:ext uri="{FF2B5EF4-FFF2-40B4-BE49-F238E27FC236}">
                <a16:creationId xmlns:a16="http://schemas.microsoft.com/office/drawing/2014/main" id="{056B9DE8-9E3A-4C2A-BE74-AFC09EE87FAF}"/>
              </a:ext>
            </a:extLst>
          </p:cNvPr>
          <p:cNvPicPr>
            <a:picLocks noChangeAspect="1"/>
          </p:cNvPicPr>
          <p:nvPr/>
        </p:nvPicPr>
        <p:blipFill>
          <a:blip r:embed="rId2"/>
          <a:stretch>
            <a:fillRect/>
          </a:stretch>
        </p:blipFill>
        <p:spPr>
          <a:xfrm>
            <a:off x="7579012" y="1321858"/>
            <a:ext cx="4274850" cy="5536142"/>
          </a:xfrm>
          <a:prstGeom prst="rect">
            <a:avLst/>
          </a:prstGeom>
        </p:spPr>
      </p:pic>
    </p:spTree>
    <p:extLst>
      <p:ext uri="{BB962C8B-B14F-4D97-AF65-F5344CB8AC3E}">
        <p14:creationId xmlns:p14="http://schemas.microsoft.com/office/powerpoint/2010/main" val="3471399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a:t>
            </a:r>
            <a:r>
              <a:rPr lang="zh-CN" altLang="en-US" sz="6000" dirty="0">
                <a:solidFill>
                  <a:schemeClr val="bg1"/>
                </a:solidFill>
                <a:latin typeface="Times New Roman" panose="02020603050405020304" pitchFamily="18" charset="0"/>
                <a:ea typeface="楷体" panose="02010609060101010101" pitchFamily="49" charset="-122"/>
              </a:rPr>
              <a:t>：解决方案</a:t>
            </a:r>
          </a:p>
        </p:txBody>
      </p:sp>
      <p:pic>
        <p:nvPicPr>
          <p:cNvPr id="3" name="Picture 2">
            <a:extLst>
              <a:ext uri="{FF2B5EF4-FFF2-40B4-BE49-F238E27FC236}">
                <a16:creationId xmlns:a16="http://schemas.microsoft.com/office/drawing/2014/main" id="{E602AB00-3DF4-442E-A56A-5B7AFC91C0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1055" y="1557867"/>
            <a:ext cx="8409078" cy="50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91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a:t>
            </a:r>
            <a:r>
              <a:rPr lang="zh-CN" altLang="en-US" sz="6000" dirty="0">
                <a:solidFill>
                  <a:schemeClr val="bg1"/>
                </a:solidFill>
                <a:latin typeface="Times New Roman" panose="02020603050405020304" pitchFamily="18" charset="0"/>
                <a:ea typeface="楷体" panose="02010609060101010101" pitchFamily="49" charset="-122"/>
              </a:rPr>
              <a:t>：使用手册</a:t>
            </a:r>
          </a:p>
        </p:txBody>
      </p:sp>
      <p:pic>
        <p:nvPicPr>
          <p:cNvPr id="16386" name="Picture 2">
            <a:extLst>
              <a:ext uri="{FF2B5EF4-FFF2-40B4-BE49-F238E27FC236}">
                <a16:creationId xmlns:a16="http://schemas.microsoft.com/office/drawing/2014/main" id="{E9BAC1F6-97A6-4FA3-9033-74FC8FB1E5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2467" y="1155926"/>
            <a:ext cx="7482947" cy="561318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1F155E67-84DB-4E05-B2E7-FF70B23CCB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1CD35C9D-76E6-46DC-A6FE-8E439CF61B8E}"/>
              </a:ext>
            </a:extLst>
          </p:cNvPr>
          <p:cNvPicPr>
            <a:picLocks noChangeAspect="1"/>
          </p:cNvPicPr>
          <p:nvPr/>
        </p:nvPicPr>
        <p:blipFill>
          <a:blip r:embed="rId3"/>
          <a:stretch>
            <a:fillRect/>
          </a:stretch>
        </p:blipFill>
        <p:spPr>
          <a:xfrm>
            <a:off x="1034519" y="1227667"/>
            <a:ext cx="2089679" cy="3262614"/>
          </a:xfrm>
          <a:prstGeom prst="rect">
            <a:avLst/>
          </a:prstGeom>
        </p:spPr>
      </p:pic>
      <p:sp>
        <p:nvSpPr>
          <p:cNvPr id="7" name="文本框 6">
            <a:extLst>
              <a:ext uri="{FF2B5EF4-FFF2-40B4-BE49-F238E27FC236}">
                <a16:creationId xmlns:a16="http://schemas.microsoft.com/office/drawing/2014/main" id="{FA62CF2A-347D-4832-9304-2BE52ED5CD7A}"/>
              </a:ext>
            </a:extLst>
          </p:cNvPr>
          <p:cNvSpPr txBox="1"/>
          <p:nvPr/>
        </p:nvSpPr>
        <p:spPr>
          <a:xfrm>
            <a:off x="872065" y="4830118"/>
            <a:ext cx="2785535" cy="1938992"/>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特征重要性</a:t>
            </a:r>
            <a:endParaRPr lang="en-US" altLang="zh-CN" sz="2400" dirty="0">
              <a:latin typeface="Times New Roman" panose="02020603050405020304" pitchFamily="18" charset="0"/>
              <a:ea typeface="楷体" panose="02010609060101010101" pitchFamily="49" charset="-122"/>
            </a:endParaRPr>
          </a:p>
          <a:p>
            <a:pPr marL="342900" indent="-342900" algn="jus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局部解释方法</a:t>
            </a:r>
            <a:endParaRPr lang="en-US" altLang="zh-CN" sz="2400" dirty="0">
              <a:latin typeface="Times New Roman" panose="02020603050405020304" pitchFamily="18" charset="0"/>
              <a:ea typeface="楷体" panose="02010609060101010101" pitchFamily="49" charset="-122"/>
            </a:endParaRPr>
          </a:p>
          <a:p>
            <a:pPr marL="342900" indent="-342900" algn="just">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部分依赖图</a:t>
            </a:r>
            <a:endParaRPr lang="en-US" altLang="zh-CN" sz="2400" dirty="0">
              <a:latin typeface="Times New Roman" panose="02020603050405020304" pitchFamily="18" charset="0"/>
              <a:ea typeface="楷体" panose="02010609060101010101" pitchFamily="49" charset="-122"/>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rPr>
              <a:t>Shapley</a:t>
            </a:r>
            <a:r>
              <a:rPr lang="zh-CN" altLang="en-US" sz="2400" dirty="0">
                <a:latin typeface="Times New Roman" panose="02020603050405020304" pitchFamily="18" charset="0"/>
                <a:ea typeface="楷体" panose="02010609060101010101" pitchFamily="49" charset="-122"/>
              </a:rPr>
              <a:t>值</a:t>
            </a:r>
            <a:endParaRPr lang="en-US" altLang="zh-CN" sz="2400" dirty="0">
              <a:latin typeface="Times New Roman" panose="02020603050405020304" pitchFamily="18" charset="0"/>
              <a:ea typeface="楷体" panose="02010609060101010101" pitchFamily="49" charset="-122"/>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870068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 </a:t>
            </a:r>
            <a:r>
              <a:rPr lang="zh-CN" altLang="en-US" sz="6000" dirty="0">
                <a:solidFill>
                  <a:schemeClr val="bg1"/>
                </a:solidFill>
                <a:latin typeface="Times New Roman" panose="02020603050405020304" pitchFamily="18" charset="0"/>
                <a:ea typeface="楷体" panose="02010609060101010101" pitchFamily="49" charset="-122"/>
              </a:rPr>
              <a:t>负责任的机器学习</a:t>
            </a:r>
          </a:p>
        </p:txBody>
      </p:sp>
      <p:sp>
        <p:nvSpPr>
          <p:cNvPr id="3" name="AutoShape 2">
            <a:extLst>
              <a:ext uri="{FF2B5EF4-FFF2-40B4-BE49-F238E27FC236}">
                <a16:creationId xmlns:a16="http://schemas.microsoft.com/office/drawing/2014/main" id="{C4BE96FD-A108-42C7-AEF2-E2ADCD3BE4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3BE24E0C-3AE6-4EC0-9771-16E2EF745237}"/>
              </a:ext>
            </a:extLst>
          </p:cNvPr>
          <p:cNvPicPr>
            <a:picLocks noChangeAspect="1"/>
          </p:cNvPicPr>
          <p:nvPr/>
        </p:nvPicPr>
        <p:blipFill>
          <a:blip r:embed="rId2"/>
          <a:stretch>
            <a:fillRect/>
          </a:stretch>
        </p:blipFill>
        <p:spPr>
          <a:xfrm>
            <a:off x="995779" y="2081212"/>
            <a:ext cx="10200441" cy="4277255"/>
          </a:xfrm>
          <a:prstGeom prst="rect">
            <a:avLst/>
          </a:prstGeom>
        </p:spPr>
      </p:pic>
      <p:pic>
        <p:nvPicPr>
          <p:cNvPr id="8" name="图片 7">
            <a:extLst>
              <a:ext uri="{FF2B5EF4-FFF2-40B4-BE49-F238E27FC236}">
                <a16:creationId xmlns:a16="http://schemas.microsoft.com/office/drawing/2014/main" id="{156DD711-AE37-4B5B-B0BB-C70B1D298E65}"/>
              </a:ext>
            </a:extLst>
          </p:cNvPr>
          <p:cNvPicPr>
            <a:picLocks noChangeAspect="1"/>
          </p:cNvPicPr>
          <p:nvPr/>
        </p:nvPicPr>
        <p:blipFill>
          <a:blip r:embed="rId3"/>
          <a:stretch>
            <a:fillRect/>
          </a:stretch>
        </p:blipFill>
        <p:spPr>
          <a:xfrm>
            <a:off x="840846" y="1418359"/>
            <a:ext cx="8258175" cy="657225"/>
          </a:xfrm>
          <a:prstGeom prst="rect">
            <a:avLst/>
          </a:prstGeom>
        </p:spPr>
      </p:pic>
      <p:sp>
        <p:nvSpPr>
          <p:cNvPr id="10" name="文本框 9">
            <a:extLst>
              <a:ext uri="{FF2B5EF4-FFF2-40B4-BE49-F238E27FC236}">
                <a16:creationId xmlns:a16="http://schemas.microsoft.com/office/drawing/2014/main" id="{4940FEFD-605A-4674-929D-6FDBEC992D2E}"/>
              </a:ext>
            </a:extLst>
          </p:cNvPr>
          <p:cNvSpPr txBox="1"/>
          <p:nvPr/>
        </p:nvSpPr>
        <p:spPr>
          <a:xfrm>
            <a:off x="6051021" y="1524400"/>
            <a:ext cx="6096000"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https://github.com/ModelOriented/DrWhy</a:t>
            </a:r>
          </a:p>
        </p:txBody>
      </p:sp>
    </p:spTree>
    <p:extLst>
      <p:ext uri="{BB962C8B-B14F-4D97-AF65-F5344CB8AC3E}">
        <p14:creationId xmlns:p14="http://schemas.microsoft.com/office/powerpoint/2010/main" val="1444128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 </a:t>
            </a:r>
            <a:r>
              <a:rPr lang="zh-CN" altLang="en-US" sz="6000" dirty="0">
                <a:solidFill>
                  <a:schemeClr val="bg1"/>
                </a:solidFill>
                <a:latin typeface="Times New Roman" panose="02020603050405020304" pitchFamily="18" charset="0"/>
                <a:ea typeface="楷体" panose="02010609060101010101" pitchFamily="49" charset="-122"/>
              </a:rPr>
              <a:t>负责任的机器学习</a:t>
            </a:r>
          </a:p>
        </p:txBody>
      </p:sp>
      <p:sp>
        <p:nvSpPr>
          <p:cNvPr id="3" name="AutoShape 2">
            <a:extLst>
              <a:ext uri="{FF2B5EF4-FFF2-40B4-BE49-F238E27FC236}">
                <a16:creationId xmlns:a16="http://schemas.microsoft.com/office/drawing/2014/main" id="{C4BE96FD-A108-42C7-AEF2-E2ADCD3BE4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F8AA7F3-18A7-4FA9-9772-DF9CB7758F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193"/>
          <a:stretch/>
        </p:blipFill>
        <p:spPr>
          <a:xfrm>
            <a:off x="828506" y="1067410"/>
            <a:ext cx="10534988" cy="5790590"/>
          </a:xfrm>
          <a:prstGeom prst="rect">
            <a:avLst/>
          </a:prstGeom>
        </p:spPr>
      </p:pic>
    </p:spTree>
    <p:extLst>
      <p:ext uri="{BB962C8B-B14F-4D97-AF65-F5344CB8AC3E}">
        <p14:creationId xmlns:p14="http://schemas.microsoft.com/office/powerpoint/2010/main" val="814250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en-US" altLang="zh-CN" sz="6000" dirty="0">
                <a:solidFill>
                  <a:schemeClr val="bg1"/>
                </a:solidFill>
                <a:latin typeface="Times New Roman" panose="02020603050405020304" pitchFamily="18" charset="0"/>
                <a:ea typeface="楷体" panose="02010609060101010101" pitchFamily="49" charset="-122"/>
              </a:rPr>
              <a:t>DALEX</a:t>
            </a:r>
            <a:r>
              <a:rPr lang="zh-CN" altLang="en-US" sz="6000" dirty="0">
                <a:solidFill>
                  <a:schemeClr val="bg1"/>
                </a:solidFill>
                <a:latin typeface="Times New Roman" panose="02020603050405020304" pitchFamily="18" charset="0"/>
                <a:ea typeface="楷体" panose="02010609060101010101" pitchFamily="49" charset="-122"/>
              </a:rPr>
              <a:t>：总结</a:t>
            </a:r>
          </a:p>
        </p:txBody>
      </p:sp>
      <p:sp>
        <p:nvSpPr>
          <p:cNvPr id="4" name="AutoShape 2" descr="面试官：说说你对函数式编程的理解？优缺点？ · Issue #80 · febobo/web-interview · GitHub">
            <a:extLst>
              <a:ext uri="{FF2B5EF4-FFF2-40B4-BE49-F238E27FC236}">
                <a16:creationId xmlns:a16="http://schemas.microsoft.com/office/drawing/2014/main" id="{6DD0D927-65B0-4454-929E-A33A6C725E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FBC5EC22-D612-405C-8380-CA33C2631DEE}"/>
              </a:ext>
            </a:extLst>
          </p:cNvPr>
          <p:cNvSpPr txBox="1"/>
          <p:nvPr/>
        </p:nvSpPr>
        <p:spPr>
          <a:xfrm>
            <a:off x="461432" y="1396663"/>
            <a:ext cx="11573936" cy="5632311"/>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地位：通过直观方法提高模型的透明度和信任度</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特色：</a:t>
            </a:r>
            <a:r>
              <a:rPr lang="zh-CN" altLang="en-US" sz="2800" dirty="0">
                <a:solidFill>
                  <a:srgbClr val="FF0000"/>
                </a:solidFill>
                <a:latin typeface="Times New Roman" panose="02020603050405020304" pitchFamily="18" charset="0"/>
                <a:ea typeface="楷体" panose="02010609060101010101" pitchFamily="49" charset="-122"/>
              </a:rPr>
              <a:t>黑盒模型白盒化</a:t>
            </a:r>
            <a:endParaRPr lang="en-US" altLang="zh-CN" sz="2800" dirty="0">
              <a:solidFill>
                <a:srgbClr val="FF0000"/>
              </a:solidFill>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优势：形象生动、容易理解</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劣势：方法比较零散，不具有系统性</a:t>
            </a:r>
            <a:endParaRPr lang="en-US" altLang="zh-CN" sz="2800" dirty="0">
              <a:latin typeface="Times New Roman" panose="02020603050405020304" pitchFamily="18" charset="0"/>
              <a:ea typeface="楷体" panose="02010609060101010101" pitchFamily="49" charset="-122"/>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建议：结合实际案例描述如何对构建好的模型进行解释</a:t>
            </a:r>
            <a:endParaRPr lang="en-US" altLang="zh-CN" sz="2800" dirty="0">
              <a:latin typeface="Times New Roman" panose="02020603050405020304" pitchFamily="18" charset="0"/>
              <a:ea typeface="楷体" panose="02010609060101010101" pitchFamily="49" charset="-122"/>
            </a:endParaRPr>
          </a:p>
          <a:p>
            <a:pPr marL="457200" indent="-457200" algn="just" latinLnBrk="1">
              <a:lnSpc>
                <a:spcPct val="150000"/>
              </a:lnSpc>
              <a:buFont typeface="Arial" panose="020B0604020202020204" pitchFamily="34" charset="0"/>
              <a:buChar char="•"/>
            </a:pPr>
            <a:r>
              <a:rPr lang="zh-CN" altLang="en-US" sz="2800" dirty="0">
                <a:latin typeface="Times New Roman" panose="02020603050405020304" pitchFamily="18" charset="0"/>
                <a:ea typeface="楷体" panose="02010609060101010101" pitchFamily="49" charset="-122"/>
              </a:rPr>
              <a:t>核心资源</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1</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Explanatory Model Analysis</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https://ema.drwhy.ai/</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2</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Interpretable Machine Learning</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r>
              <a:rPr lang="en-US" altLang="zh-CN" sz="2800" dirty="0">
                <a:latin typeface="Times New Roman" panose="02020603050405020304" pitchFamily="18" charset="0"/>
                <a:ea typeface="楷体" panose="02010609060101010101" pitchFamily="49" charset="-122"/>
                <a:sym typeface="Wingdings" panose="05000000000000000000" pitchFamily="2" charset="2"/>
              </a:rPr>
              <a:t>https://christophm.github.io/interpretable-ml-book/</a:t>
            </a:r>
            <a:r>
              <a:rPr lang="zh-CN" altLang="en-US" sz="2800" dirty="0">
                <a:latin typeface="Times New Roman" panose="02020603050405020304" pitchFamily="18" charset="0"/>
                <a:ea typeface="楷体" panose="02010609060101010101" pitchFamily="49" charset="-122"/>
                <a:sym typeface="Wingdings" panose="05000000000000000000" pitchFamily="2" charset="2"/>
              </a:rPr>
              <a:t>）</a:t>
            </a:r>
            <a:endParaRPr lang="en-US" altLang="zh-CN" sz="2800" dirty="0">
              <a:latin typeface="Times New Roman" panose="02020603050405020304" pitchFamily="18" charset="0"/>
              <a:ea typeface="楷体" panose="02010609060101010101" pitchFamily="49" charset="-122"/>
            </a:endParaRPr>
          </a:p>
          <a:p>
            <a:pPr algn="just"/>
            <a:endParaRPr lang="zh-CN" altLang="en-US" sz="2400" dirty="0">
              <a:latin typeface="Times New Roman" panose="02020603050405020304" pitchFamily="18" charset="0"/>
              <a:ea typeface="楷体" panose="02010609060101010101" pitchFamily="49" charset="-122"/>
            </a:endParaRPr>
          </a:p>
        </p:txBody>
      </p:sp>
      <p:sp>
        <p:nvSpPr>
          <p:cNvPr id="3" name="AutoShape 4" descr="Interpretation of Black Box using SHapley Additive exPlanations (SHAP) |  Download Scientific Diagram">
            <a:extLst>
              <a:ext uri="{FF2B5EF4-FFF2-40B4-BE49-F238E27FC236}">
                <a16:creationId xmlns:a16="http://schemas.microsoft.com/office/drawing/2014/main" id="{64FBA113-C335-4AC4-B063-CCBD78074F6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emystifying the Black Box: Interpretable Machine Learning | by Pratik  Abnave | AI Mind">
            <a:extLst>
              <a:ext uri="{FF2B5EF4-FFF2-40B4-BE49-F238E27FC236}">
                <a16:creationId xmlns:a16="http://schemas.microsoft.com/office/drawing/2014/main" id="{70504531-3383-45EA-8F3F-0649C033209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2CF7B24E-1C61-4C9B-92B2-4546B007E0BA}"/>
              </a:ext>
            </a:extLst>
          </p:cNvPr>
          <p:cNvPicPr>
            <a:picLocks noChangeAspect="1"/>
          </p:cNvPicPr>
          <p:nvPr/>
        </p:nvPicPr>
        <p:blipFill>
          <a:blip r:embed="rId2"/>
          <a:stretch>
            <a:fillRect/>
          </a:stretch>
        </p:blipFill>
        <p:spPr>
          <a:xfrm>
            <a:off x="8470690" y="1608667"/>
            <a:ext cx="3340310" cy="2339445"/>
          </a:xfrm>
          <a:prstGeom prst="rect">
            <a:avLst/>
          </a:prstGeom>
        </p:spPr>
      </p:pic>
    </p:spTree>
    <p:extLst>
      <p:ext uri="{BB962C8B-B14F-4D97-AF65-F5344CB8AC3E}">
        <p14:creationId xmlns:p14="http://schemas.microsoft.com/office/powerpoint/2010/main" val="3140156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背景介绍</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机器学习核心思想</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机器学习整体框架</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机器学习便捷工具</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1261705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总结</a:t>
            </a:r>
          </a:p>
        </p:txBody>
      </p:sp>
      <p:sp>
        <p:nvSpPr>
          <p:cNvPr id="3" name="AutoShape 2">
            <a:extLst>
              <a:ext uri="{FF2B5EF4-FFF2-40B4-BE49-F238E27FC236}">
                <a16:creationId xmlns:a16="http://schemas.microsoft.com/office/drawing/2014/main" id="{C4BE96FD-A108-42C7-AEF2-E2ADCD3BE4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C4E37A32-6366-4271-87A3-256B7DF4CC99}"/>
              </a:ext>
            </a:extLst>
          </p:cNvPr>
          <p:cNvSpPr txBox="1"/>
          <p:nvPr/>
        </p:nvSpPr>
        <p:spPr>
          <a:xfrm>
            <a:off x="542539" y="1120996"/>
            <a:ext cx="6138335" cy="5693866"/>
          </a:xfrm>
          <a:prstGeom prst="rect">
            <a:avLst/>
          </a:prstGeom>
          <a:noFill/>
        </p:spPr>
        <p:txBody>
          <a:bodyPr wrap="square" rtlCol="0">
            <a:spAutoFit/>
          </a:bodyPr>
          <a:lstStyle/>
          <a:p>
            <a:pPr algn="just"/>
            <a:r>
              <a:rPr lang="en-US" altLang="zh-CN" sz="2800" dirty="0">
                <a:latin typeface="Times New Roman" panose="02020603050405020304" pitchFamily="18" charset="0"/>
                <a:ea typeface="楷体" panose="02010609060101010101" pitchFamily="49" charset="-122"/>
              </a:rPr>
              <a:t>R</a:t>
            </a:r>
            <a:r>
              <a:rPr lang="zh-CN" altLang="en-US" sz="2800" dirty="0">
                <a:latin typeface="Times New Roman" panose="02020603050405020304" pitchFamily="18" charset="0"/>
                <a:ea typeface="楷体" panose="02010609060101010101" pitchFamily="49" charset="-122"/>
              </a:rPr>
              <a:t>语言中有丰富的机器学习工具，涵盖数据预处理、模型训练、评估、调优和解释等方面。</a:t>
            </a:r>
            <a:r>
              <a:rPr lang="en-US" altLang="zh-CN" sz="2800" dirty="0">
                <a:latin typeface="Times New Roman" panose="02020603050405020304" pitchFamily="18" charset="0"/>
                <a:ea typeface="楷体" panose="02010609060101010101" pitchFamily="49" charset="-122"/>
              </a:rPr>
              <a:t>caret</a:t>
            </a:r>
            <a:r>
              <a:rPr lang="zh-CN" altLang="en-US" sz="2800" dirty="0">
                <a:latin typeface="Times New Roman" panose="02020603050405020304" pitchFamily="18" charset="0"/>
                <a:ea typeface="楷体" panose="02010609060101010101" pitchFamily="49" charset="-122"/>
              </a:rPr>
              <a:t>提供一致的接口，支持多种算法；</a:t>
            </a:r>
            <a:r>
              <a:rPr lang="en-US" altLang="zh-CN" sz="2800" dirty="0" err="1">
                <a:latin typeface="Times New Roman" panose="02020603050405020304" pitchFamily="18" charset="0"/>
                <a:ea typeface="楷体" panose="02010609060101010101" pitchFamily="49" charset="-122"/>
              </a:rPr>
              <a:t>tidymodels</a:t>
            </a:r>
            <a:r>
              <a:rPr lang="zh-CN" altLang="en-US" sz="2800" dirty="0">
                <a:latin typeface="Times New Roman" panose="02020603050405020304" pitchFamily="18" charset="0"/>
                <a:ea typeface="楷体" panose="02010609060101010101" pitchFamily="49" charset="-122"/>
              </a:rPr>
              <a:t>整合了多个包，强调与</a:t>
            </a:r>
            <a:r>
              <a:rPr lang="en-US" altLang="zh-CN" sz="2800" dirty="0" err="1">
                <a:latin typeface="Times New Roman" panose="02020603050405020304" pitchFamily="18" charset="0"/>
                <a:ea typeface="楷体" panose="02010609060101010101" pitchFamily="49" charset="-122"/>
              </a:rPr>
              <a:t>tidyverse</a:t>
            </a:r>
            <a:r>
              <a:rPr lang="zh-CN" altLang="en-US" sz="2800" dirty="0">
                <a:latin typeface="Times New Roman" panose="02020603050405020304" pitchFamily="18" charset="0"/>
                <a:ea typeface="楷体" panose="02010609060101010101" pitchFamily="49" charset="-122"/>
              </a:rPr>
              <a:t>的无缝集成；</a:t>
            </a:r>
            <a:r>
              <a:rPr lang="en-US" altLang="zh-CN" sz="2800" dirty="0" err="1">
                <a:latin typeface="Times New Roman" panose="02020603050405020304" pitchFamily="18" charset="0"/>
                <a:ea typeface="楷体" panose="02010609060101010101" pitchFamily="49" charset="-122"/>
              </a:rPr>
              <a:t>mlr</a:t>
            </a:r>
            <a:r>
              <a:rPr lang="zh-CN" altLang="en-US" sz="2800" dirty="0">
                <a:latin typeface="Times New Roman" panose="02020603050405020304" pitchFamily="18" charset="0"/>
                <a:ea typeface="楷体" panose="02010609060101010101" pitchFamily="49" charset="-122"/>
              </a:rPr>
              <a:t>是一个综合框架，支持完整的机器学习工作流程，</a:t>
            </a:r>
            <a:r>
              <a:rPr lang="en-US" altLang="zh-CN" sz="2800" dirty="0">
                <a:latin typeface="Times New Roman" panose="02020603050405020304" pitchFamily="18" charset="0"/>
                <a:ea typeface="楷体" panose="02010609060101010101" pitchFamily="49" charset="-122"/>
              </a:rPr>
              <a:t>mlr3</a:t>
            </a:r>
            <a:r>
              <a:rPr lang="zh-CN" altLang="en-US" sz="2800" dirty="0">
                <a:latin typeface="Times New Roman" panose="02020603050405020304" pitchFamily="18" charset="0"/>
                <a:ea typeface="楷体" panose="02010609060101010101" pitchFamily="49" charset="-122"/>
              </a:rPr>
              <a:t>作为其现代化继承者，具有模块化设计和高效性能；</a:t>
            </a:r>
            <a:r>
              <a:rPr lang="en-US" altLang="zh-CN" sz="2800" dirty="0">
                <a:latin typeface="Times New Roman" panose="02020603050405020304" pitchFamily="18" charset="0"/>
                <a:ea typeface="楷体" panose="02010609060101010101" pitchFamily="49" charset="-122"/>
              </a:rPr>
              <a:t>DALEX</a:t>
            </a:r>
            <a:r>
              <a:rPr lang="zh-CN" altLang="en-US" sz="2800" dirty="0">
                <a:latin typeface="Times New Roman" panose="02020603050405020304" pitchFamily="18" charset="0"/>
                <a:ea typeface="楷体" panose="02010609060101010101" pitchFamily="49" charset="-122"/>
              </a:rPr>
              <a:t>则专注于解释和可视化模型，提高模型透明度和信任度。这些工具各具特色，构成了</a:t>
            </a:r>
            <a:r>
              <a:rPr lang="en-US" altLang="zh-CN" sz="2800" dirty="0">
                <a:latin typeface="Times New Roman" panose="02020603050405020304" pitchFamily="18" charset="0"/>
                <a:ea typeface="楷体" panose="02010609060101010101" pitchFamily="49" charset="-122"/>
              </a:rPr>
              <a:t>R</a:t>
            </a:r>
            <a:r>
              <a:rPr lang="zh-CN" altLang="en-US" sz="2800" dirty="0">
                <a:latin typeface="Times New Roman" panose="02020603050405020304" pitchFamily="18" charset="0"/>
                <a:ea typeface="楷体" panose="02010609060101010101" pitchFamily="49" charset="-122"/>
              </a:rPr>
              <a:t>语言机器学习生态系统的坚实基础，为数据科学家和机器学习从业者提供了强大的支持。</a:t>
            </a:r>
          </a:p>
        </p:txBody>
      </p:sp>
      <p:pic>
        <p:nvPicPr>
          <p:cNvPr id="5" name="Picture 14" descr="R Series: Caret Package">
            <a:extLst>
              <a:ext uri="{FF2B5EF4-FFF2-40B4-BE49-F238E27FC236}">
                <a16:creationId xmlns:a16="http://schemas.microsoft.com/office/drawing/2014/main" id="{09663A51-19EF-4EB9-92C2-3E7501CF2E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9729" y="1162312"/>
            <a:ext cx="1743046" cy="1195232"/>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tidymodels">
            <a:extLst>
              <a:ext uri="{FF2B5EF4-FFF2-40B4-BE49-F238E27FC236}">
                <a16:creationId xmlns:a16="http://schemas.microsoft.com/office/drawing/2014/main" id="{57D915FB-4946-4620-BEF9-0F11521173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5349" y="2574578"/>
            <a:ext cx="1125752" cy="1299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chine Learning in R - Next Generation • mlr3">
            <a:extLst>
              <a:ext uri="{FF2B5EF4-FFF2-40B4-BE49-F238E27FC236}">
                <a16:creationId xmlns:a16="http://schemas.microsoft.com/office/drawing/2014/main" id="{0382D2CB-29E3-4931-9ECA-747DFFF8D7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22904" y="1248803"/>
            <a:ext cx="2084931" cy="1062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A46C1C0-47DE-48DD-9BD3-6D163170FA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98981" y="2575273"/>
            <a:ext cx="1125752" cy="129894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Posit PBC On X: The TidyModels Website At Was Just , 51% OFF">
            <a:extLst>
              <a:ext uri="{FF2B5EF4-FFF2-40B4-BE49-F238E27FC236}">
                <a16:creationId xmlns:a16="http://schemas.microsoft.com/office/drawing/2014/main" id="{27241C97-DF03-4DDF-B467-DA8C06335D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9750" y="3967929"/>
            <a:ext cx="3440118" cy="246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2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展望：深度学习</a:t>
            </a:r>
          </a:p>
        </p:txBody>
      </p:sp>
      <p:pic>
        <p:nvPicPr>
          <p:cNvPr id="7" name="图片 6">
            <a:extLst>
              <a:ext uri="{FF2B5EF4-FFF2-40B4-BE49-F238E27FC236}">
                <a16:creationId xmlns:a16="http://schemas.microsoft.com/office/drawing/2014/main" id="{77B343DA-B3F0-4E54-8368-FB0AF8403A4C}"/>
              </a:ext>
            </a:extLst>
          </p:cNvPr>
          <p:cNvPicPr>
            <a:picLocks noChangeAspect="1"/>
          </p:cNvPicPr>
          <p:nvPr/>
        </p:nvPicPr>
        <p:blipFill>
          <a:blip r:embed="rId2"/>
          <a:stretch>
            <a:fillRect/>
          </a:stretch>
        </p:blipFill>
        <p:spPr>
          <a:xfrm>
            <a:off x="428760" y="1389283"/>
            <a:ext cx="4326331" cy="944614"/>
          </a:xfrm>
          <a:prstGeom prst="rect">
            <a:avLst/>
          </a:prstGeom>
        </p:spPr>
      </p:pic>
      <p:pic>
        <p:nvPicPr>
          <p:cNvPr id="11" name="图片 10">
            <a:extLst>
              <a:ext uri="{FF2B5EF4-FFF2-40B4-BE49-F238E27FC236}">
                <a16:creationId xmlns:a16="http://schemas.microsoft.com/office/drawing/2014/main" id="{46D2F017-3E41-4798-A46C-2BC37F4FF4C3}"/>
              </a:ext>
            </a:extLst>
          </p:cNvPr>
          <p:cNvPicPr>
            <a:picLocks noChangeAspect="1"/>
          </p:cNvPicPr>
          <p:nvPr/>
        </p:nvPicPr>
        <p:blipFill>
          <a:blip r:embed="rId3"/>
          <a:stretch>
            <a:fillRect/>
          </a:stretch>
        </p:blipFill>
        <p:spPr>
          <a:xfrm>
            <a:off x="428760" y="3871674"/>
            <a:ext cx="1863943" cy="2435371"/>
          </a:xfrm>
          <a:prstGeom prst="rect">
            <a:avLst/>
          </a:prstGeom>
        </p:spPr>
      </p:pic>
      <p:pic>
        <p:nvPicPr>
          <p:cNvPr id="13" name="图片 12">
            <a:extLst>
              <a:ext uri="{FF2B5EF4-FFF2-40B4-BE49-F238E27FC236}">
                <a16:creationId xmlns:a16="http://schemas.microsoft.com/office/drawing/2014/main" id="{1AA28409-DE0B-4099-AFC9-229AAA9CD290}"/>
              </a:ext>
            </a:extLst>
          </p:cNvPr>
          <p:cNvPicPr>
            <a:picLocks noChangeAspect="1"/>
          </p:cNvPicPr>
          <p:nvPr/>
        </p:nvPicPr>
        <p:blipFill>
          <a:blip r:embed="rId4"/>
          <a:stretch>
            <a:fillRect/>
          </a:stretch>
        </p:blipFill>
        <p:spPr>
          <a:xfrm>
            <a:off x="428760" y="2443356"/>
            <a:ext cx="4204200" cy="1318859"/>
          </a:xfrm>
          <a:prstGeom prst="rect">
            <a:avLst/>
          </a:prstGeom>
        </p:spPr>
      </p:pic>
      <p:pic>
        <p:nvPicPr>
          <p:cNvPr id="22532" name="Picture 4" descr="Amazon.com: Deep Learning and Scientific Computing with R torch (Chapman &amp;  Hall/CRC The R Series): 9781032231396: Keydana, Sigrid: Books">
            <a:extLst>
              <a:ext uri="{FF2B5EF4-FFF2-40B4-BE49-F238E27FC236}">
                <a16:creationId xmlns:a16="http://schemas.microsoft.com/office/drawing/2014/main" id="{4B5AE6F5-3E0D-42D8-BCCC-5335A65336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221" y="3524656"/>
            <a:ext cx="1863943" cy="2782389"/>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F8689C63-C4B0-49C5-B233-38DAFC31A3E8}"/>
              </a:ext>
            </a:extLst>
          </p:cNvPr>
          <p:cNvSpPr txBox="1"/>
          <p:nvPr/>
        </p:nvSpPr>
        <p:spPr>
          <a:xfrm>
            <a:off x="2530860" y="5798122"/>
            <a:ext cx="3335383"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https://tensorflow.rstudio.com/</a:t>
            </a:r>
          </a:p>
        </p:txBody>
      </p:sp>
      <p:pic>
        <p:nvPicPr>
          <p:cNvPr id="16" name="图片 15">
            <a:extLst>
              <a:ext uri="{FF2B5EF4-FFF2-40B4-BE49-F238E27FC236}">
                <a16:creationId xmlns:a16="http://schemas.microsoft.com/office/drawing/2014/main" id="{42767B17-A718-48E1-90CA-E932236637A7}"/>
              </a:ext>
            </a:extLst>
          </p:cNvPr>
          <p:cNvPicPr>
            <a:picLocks noChangeAspect="1"/>
          </p:cNvPicPr>
          <p:nvPr/>
        </p:nvPicPr>
        <p:blipFill>
          <a:blip r:embed="rId6"/>
          <a:stretch>
            <a:fillRect/>
          </a:stretch>
        </p:blipFill>
        <p:spPr>
          <a:xfrm>
            <a:off x="9037939" y="2621337"/>
            <a:ext cx="3006721" cy="2896008"/>
          </a:xfrm>
          <a:prstGeom prst="rect">
            <a:avLst/>
          </a:prstGeom>
        </p:spPr>
      </p:pic>
      <p:sp>
        <p:nvSpPr>
          <p:cNvPr id="20" name="文本框 19">
            <a:extLst>
              <a:ext uri="{FF2B5EF4-FFF2-40B4-BE49-F238E27FC236}">
                <a16:creationId xmlns:a16="http://schemas.microsoft.com/office/drawing/2014/main" id="{0C8B4D62-D693-446F-99AC-07DBC4A0E910}"/>
              </a:ext>
            </a:extLst>
          </p:cNvPr>
          <p:cNvSpPr txBox="1"/>
          <p:nvPr/>
        </p:nvSpPr>
        <p:spPr>
          <a:xfrm>
            <a:off x="8709277" y="5798122"/>
            <a:ext cx="3335383"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https://torch.mlverse.org/</a:t>
            </a:r>
            <a:endParaRPr lang="zh-CN" altLang="en-US" b="1"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21088756-9C14-4638-A366-E9C3B95CE51E}"/>
              </a:ext>
            </a:extLst>
          </p:cNvPr>
          <p:cNvPicPr>
            <a:picLocks noChangeAspect="1"/>
          </p:cNvPicPr>
          <p:nvPr/>
        </p:nvPicPr>
        <p:blipFill>
          <a:blip r:embed="rId7"/>
          <a:stretch>
            <a:fillRect/>
          </a:stretch>
        </p:blipFill>
        <p:spPr>
          <a:xfrm>
            <a:off x="6411221" y="1395947"/>
            <a:ext cx="3926895" cy="944614"/>
          </a:xfrm>
          <a:prstGeom prst="rect">
            <a:avLst/>
          </a:prstGeom>
        </p:spPr>
      </p:pic>
    </p:spTree>
    <p:extLst>
      <p:ext uri="{BB962C8B-B14F-4D97-AF65-F5344CB8AC3E}">
        <p14:creationId xmlns:p14="http://schemas.microsoft.com/office/powerpoint/2010/main" val="3303715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展望</a:t>
            </a:r>
          </a:p>
        </p:txBody>
      </p:sp>
      <p:sp>
        <p:nvSpPr>
          <p:cNvPr id="5" name="矩形 4">
            <a:extLst>
              <a:ext uri="{FF2B5EF4-FFF2-40B4-BE49-F238E27FC236}">
                <a16:creationId xmlns:a16="http://schemas.microsoft.com/office/drawing/2014/main" id="{EE4F84AE-C087-4F65-944C-0CCDF529701F}"/>
              </a:ext>
            </a:extLst>
          </p:cNvPr>
          <p:cNvSpPr/>
          <p:nvPr/>
        </p:nvSpPr>
        <p:spPr>
          <a:xfrm>
            <a:off x="601133" y="1867731"/>
            <a:ext cx="10607040" cy="3647152"/>
          </a:xfrm>
          <a:prstGeom prst="rect">
            <a:avLst/>
          </a:prstGeom>
          <a:noFill/>
        </p:spPr>
        <p:txBody>
          <a:bodyPr wrap="square" lIns="91440" tIns="45720" rIns="91440" bIns="45720">
            <a:spAutoFit/>
          </a:bodyPr>
          <a:lstStyle/>
          <a:p>
            <a:pPr algn="ctr">
              <a:spcAft>
                <a:spcPts val="600"/>
              </a:spcAft>
            </a:pP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工具</a:t>
            </a:r>
            <a:r>
              <a:rPr lang="zh-CN" altLang="en-US" sz="5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将会</a:t>
            </a: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越来越好用</a:t>
            </a:r>
            <a:endParaRPr lang="en-US" altLang="zh-CN"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ctr">
              <a:spcAft>
                <a:spcPts val="600"/>
              </a:spcAft>
            </a:pPr>
            <a:r>
              <a:rPr lang="zh-CN" altLang="en-US" sz="5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无论是作为开发者还是使用者</a:t>
            </a:r>
            <a:endParaRPr lang="en-US" altLang="zh-CN"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ctr">
              <a:spcAft>
                <a:spcPts val="600"/>
              </a:spcAft>
            </a:pP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请思考作为人类</a:t>
            </a:r>
            <a:endParaRPr lang="en-US" altLang="zh-CN"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ctr">
              <a:spcAft>
                <a:spcPts val="600"/>
              </a:spcAft>
            </a:pP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我们独一无二的价值应该在哪里</a:t>
            </a:r>
          </a:p>
        </p:txBody>
      </p:sp>
    </p:spTree>
    <p:extLst>
      <p:ext uri="{BB962C8B-B14F-4D97-AF65-F5344CB8AC3E}">
        <p14:creationId xmlns:p14="http://schemas.microsoft.com/office/powerpoint/2010/main" val="143069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6AA7052-3082-444A-9B2F-DF448485B4F3}"/>
              </a:ext>
            </a:extLst>
          </p:cNvPr>
          <p:cNvPicPr>
            <a:picLocks noChangeAspect="1"/>
          </p:cNvPicPr>
          <p:nvPr/>
        </p:nvPicPr>
        <p:blipFill>
          <a:blip r:embed="rId2"/>
          <a:stretch>
            <a:fillRect/>
          </a:stretch>
        </p:blipFill>
        <p:spPr>
          <a:xfrm>
            <a:off x="5106195" y="1169289"/>
            <a:ext cx="3555206" cy="2275332"/>
          </a:xfrm>
          <a:prstGeom prst="rect">
            <a:avLst/>
          </a:prstGeom>
        </p:spPr>
      </p:pic>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欢迎合作与交流</a:t>
            </a:r>
          </a:p>
        </p:txBody>
      </p:sp>
      <p:pic>
        <p:nvPicPr>
          <p:cNvPr id="5" name="Picture 8">
            <a:extLst>
              <a:ext uri="{FF2B5EF4-FFF2-40B4-BE49-F238E27FC236}">
                <a16:creationId xmlns:a16="http://schemas.microsoft.com/office/drawing/2014/main" id="{A6B20A3C-F4A7-493A-9312-F83EAFF3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3575050"/>
            <a:ext cx="1597025" cy="2344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9">
            <a:extLst>
              <a:ext uri="{FF2B5EF4-FFF2-40B4-BE49-F238E27FC236}">
                <a16:creationId xmlns:a16="http://schemas.microsoft.com/office/drawing/2014/main" id="{157BD21B-CED9-4C44-A14E-AB24F1036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3689350"/>
            <a:ext cx="1881187" cy="223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10">
            <a:extLst>
              <a:ext uri="{FF2B5EF4-FFF2-40B4-BE49-F238E27FC236}">
                <a16:creationId xmlns:a16="http://schemas.microsoft.com/office/drawing/2014/main" id="{EF44D703-A664-491A-8FA5-C85BAF294A5A}"/>
              </a:ext>
            </a:extLst>
          </p:cNvPr>
          <p:cNvSpPr>
            <a:spLocks noChangeArrowheads="1"/>
          </p:cNvSpPr>
          <p:nvPr/>
        </p:nvSpPr>
        <p:spPr bwMode="auto">
          <a:xfrm>
            <a:off x="562882" y="1280791"/>
            <a:ext cx="4002087" cy="5015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Lst>
              <a:defRPr>
                <a:solidFill>
                  <a:srgbClr val="000000"/>
                </a:solidFill>
                <a:latin typeface="Arial" panose="020B0604020202020204" pitchFamily="34" charset="0"/>
                <a:ea typeface="微软雅黑" panose="020B0503020204020204" pitchFamily="34" charset="-122"/>
              </a:defRPr>
            </a:lvl9pPr>
          </a:lstStyle>
          <a:p>
            <a:pPr hangingPunct="1">
              <a:lnSpc>
                <a:spcPct val="100000"/>
              </a:lnSpc>
            </a:pPr>
            <a:r>
              <a:rPr lang="zh-CN" altLang="zh-CN" sz="4000" b="1" dirty="0">
                <a:latin typeface="楷体" panose="02010609060101010101" pitchFamily="49" charset="-122"/>
                <a:ea typeface="楷体" panose="02010609060101010101" pitchFamily="49" charset="-122"/>
              </a:rPr>
              <a:t>黄天元</a:t>
            </a:r>
          </a:p>
          <a:p>
            <a:pPr hangingPunct="1">
              <a:lnSpc>
                <a:spcPct val="100000"/>
              </a:lnSpc>
            </a:pPr>
            <a:endParaRPr lang="en-US" altLang="zh-CN" sz="2000" dirty="0">
              <a:latin typeface="Calibri" panose="020F0502020204030204" pitchFamily="34" charset="0"/>
            </a:endParaRPr>
          </a:p>
          <a:p>
            <a:pPr hangingPunct="1">
              <a:lnSpc>
                <a:spcPct val="100000"/>
              </a:lnSpc>
            </a:pPr>
            <a:endParaRPr lang="en-US" altLang="zh-CN" sz="2000" dirty="0">
              <a:latin typeface="Times New Roman" panose="02020603050405020304" pitchFamily="18" charset="0"/>
            </a:endParaRPr>
          </a:p>
          <a:p>
            <a:pPr hangingPunct="1">
              <a:lnSpc>
                <a:spcPct val="100000"/>
              </a:lnSpc>
            </a:pPr>
            <a:endParaRPr lang="en-US" altLang="zh-CN" sz="2000" dirty="0">
              <a:latin typeface="Times New Roman" panose="02020603050405020304" pitchFamily="18" charset="0"/>
            </a:endParaRPr>
          </a:p>
          <a:p>
            <a:pPr algn="just" hangingPunct="1">
              <a:lnSpc>
                <a:spcPct val="100000"/>
              </a:lnSpc>
            </a:pPr>
            <a:endParaRPr lang="en-US" altLang="zh-CN" sz="2000" dirty="0">
              <a:latin typeface="Times New Roman" panose="02020603050405020304" pitchFamily="18" charset="0"/>
              <a:ea typeface="楷体" panose="02010609060101010101" pitchFamily="49" charset="-122"/>
            </a:endParaRPr>
          </a:p>
          <a:p>
            <a:pPr algn="just" hangingPunct="1">
              <a:lnSpc>
                <a:spcPct val="100000"/>
              </a:lnSpc>
            </a:pPr>
            <a:r>
              <a:rPr lang="zh-CN" altLang="en-US" sz="2000" dirty="0">
                <a:latin typeface="Times New Roman" panose="02020603050405020304" pitchFamily="18" charset="0"/>
                <a:ea typeface="楷体" panose="02010609060101010101" pitchFamily="49" charset="-122"/>
              </a:rPr>
              <a:t>浙江财经大学数据科学学院数据科学与大数据技术系讲师</a:t>
            </a:r>
            <a:r>
              <a:rPr lang="zh-CN" altLang="zh-CN" sz="2000" dirty="0">
                <a:latin typeface="Times New Roman" panose="02020603050405020304" pitchFamily="18" charset="0"/>
                <a:ea typeface="楷体" panose="02010609060101010101" pitchFamily="49" charset="-122"/>
              </a:rPr>
              <a:t>，复旦大学理学博士，热爱数据科学与开源工具，致力于利用数据科学迅速积累行业经验优势和科学知识发现，著有《</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语言数据高效处理指南》、《文本数据挖掘——基于</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a:t>
            </a:r>
            <a:r>
              <a:rPr lang="zh-CN" altLang="en-US" sz="2000" dirty="0">
                <a:latin typeface="Times New Roman" panose="02020603050405020304" pitchFamily="18" charset="0"/>
                <a:ea typeface="楷体" panose="02010609060101010101" pitchFamily="49" charset="-122"/>
              </a:rPr>
              <a:t>机器学习全解（</a:t>
            </a:r>
            <a:r>
              <a:rPr lang="en-US" altLang="zh-CN" sz="2000" dirty="0">
                <a:latin typeface="Times New Roman" panose="02020603050405020304" pitchFamily="18" charset="0"/>
                <a:ea typeface="楷体" panose="02010609060101010101" pitchFamily="49" charset="-122"/>
              </a:rPr>
              <a:t>R</a:t>
            </a:r>
            <a:r>
              <a:rPr lang="zh-CN" altLang="en-US" sz="2000" dirty="0">
                <a:latin typeface="Times New Roman" panose="02020603050405020304" pitchFamily="18" charset="0"/>
                <a:ea typeface="楷体" panose="02010609060101010101" pitchFamily="49" charset="-122"/>
              </a:rPr>
              <a:t>语言版）</a:t>
            </a:r>
            <a:r>
              <a:rPr lang="en-US" altLang="zh-CN" sz="2000" dirty="0">
                <a:latin typeface="Times New Roman" panose="02020603050405020304" pitchFamily="18" charset="0"/>
                <a:ea typeface="楷体" panose="02010609060101010101" pitchFamily="49" charset="-122"/>
              </a:rPr>
              <a:t>》</a:t>
            </a:r>
            <a:r>
              <a:rPr lang="zh-CN" altLang="zh-CN" sz="2000" dirty="0">
                <a:latin typeface="Times New Roman" panose="02020603050405020304" pitchFamily="18" charset="0"/>
                <a:ea typeface="楷体" panose="02010609060101010101" pitchFamily="49" charset="-122"/>
              </a:rPr>
              <a:t>。知乎专栏：</a:t>
            </a:r>
            <a:r>
              <a:rPr lang="en-US" altLang="zh-CN" sz="2000" dirty="0">
                <a:latin typeface="Times New Roman" panose="02020603050405020304" pitchFamily="18" charset="0"/>
                <a:ea typeface="楷体" panose="02010609060101010101" pitchFamily="49" charset="-122"/>
              </a:rPr>
              <a:t>R</a:t>
            </a:r>
            <a:r>
              <a:rPr lang="zh-CN" altLang="zh-CN" sz="2000" dirty="0">
                <a:latin typeface="Times New Roman" panose="02020603050405020304" pitchFamily="18" charset="0"/>
                <a:ea typeface="楷体" panose="02010609060101010101" pitchFamily="49" charset="-122"/>
              </a:rPr>
              <a:t>语言数据挖掘，邮箱：</a:t>
            </a:r>
            <a:r>
              <a:rPr lang="en-US" altLang="zh-CN" sz="2000" dirty="0">
                <a:latin typeface="Times New Roman" panose="02020603050405020304" pitchFamily="18" charset="0"/>
                <a:ea typeface="楷体" panose="02010609060101010101" pitchFamily="49" charset="-122"/>
              </a:rPr>
              <a:t>huangtianyuan@zufe.edu.cn</a:t>
            </a:r>
            <a:r>
              <a:rPr lang="zh-CN" altLang="zh-CN" sz="2000" dirty="0">
                <a:latin typeface="Times New Roman" panose="02020603050405020304" pitchFamily="18" charset="0"/>
                <a:ea typeface="楷体" panose="02010609060101010101" pitchFamily="49" charset="-122"/>
              </a:rPr>
              <a:t>。</a:t>
            </a:r>
          </a:p>
        </p:txBody>
      </p:sp>
      <p:pic>
        <p:nvPicPr>
          <p:cNvPr id="8" name="Picture 11">
            <a:extLst>
              <a:ext uri="{FF2B5EF4-FFF2-40B4-BE49-F238E27FC236}">
                <a16:creationId xmlns:a16="http://schemas.microsoft.com/office/drawing/2014/main" id="{739CA2FA-8507-479F-BF15-DE40CB01BA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5479" y="2017713"/>
            <a:ext cx="1265237" cy="1265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2">
            <a:extLst>
              <a:ext uri="{FF2B5EF4-FFF2-40B4-BE49-F238E27FC236}">
                <a16:creationId xmlns:a16="http://schemas.microsoft.com/office/drawing/2014/main" id="{510E420F-030B-4A5B-B39C-624CACD9D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03" r="21017"/>
          <a:stretch>
            <a:fillRect/>
          </a:stretch>
        </p:blipFill>
        <p:spPr bwMode="auto">
          <a:xfrm>
            <a:off x="3053052" y="1394141"/>
            <a:ext cx="1331912" cy="1323975"/>
          </a:xfrm>
          <a:prstGeom prst="rect">
            <a:avLst/>
          </a:prstGeom>
          <a:noFill/>
          <a:ln>
            <a:noFill/>
          </a:ln>
          <a:effectLst/>
          <a:extLst>
            <a:ext uri="{909E8E84-426E-40DD-AFC4-6F175D3DCCD1}">
              <a14:hiddenFill xmlns:a14="http://schemas.microsoft.com/office/drawing/2010/main">
                <a:blipFill dpi="0" rotWithShape="0">
                  <a:blip/>
                  <a:srcRect l="11903" r="2101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9">
            <a:extLst>
              <a:ext uri="{FF2B5EF4-FFF2-40B4-BE49-F238E27FC236}">
                <a16:creationId xmlns:a16="http://schemas.microsoft.com/office/drawing/2014/main" id="{BD8D4733-9318-4802-BCCE-602BB7228531}"/>
              </a:ext>
            </a:extLst>
          </p:cNvPr>
          <p:cNvPicPr>
            <a:picLocks noChangeAspect="1"/>
          </p:cNvPicPr>
          <p:nvPr/>
        </p:nvPicPr>
        <p:blipFill rotWithShape="1">
          <a:blip r:embed="rId7"/>
          <a:srcRect l="2424"/>
          <a:stretch/>
        </p:blipFill>
        <p:spPr>
          <a:xfrm>
            <a:off x="9133368" y="2150273"/>
            <a:ext cx="2861180" cy="3685113"/>
          </a:xfrm>
          <a:prstGeom prst="rect">
            <a:avLst/>
          </a:prstGeom>
        </p:spPr>
      </p:pic>
    </p:spTree>
    <p:extLst>
      <p:ext uri="{BB962C8B-B14F-4D97-AF65-F5344CB8AC3E}">
        <p14:creationId xmlns:p14="http://schemas.microsoft.com/office/powerpoint/2010/main" val="239726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背景介绍：</a:t>
            </a:r>
            <a:r>
              <a:rPr lang="en-US" altLang="zh-CN" sz="6000" dirty="0">
                <a:solidFill>
                  <a:schemeClr val="bg1"/>
                </a:solidFill>
                <a:latin typeface="Times New Roman" panose="02020603050405020304" pitchFamily="18" charset="0"/>
                <a:ea typeface="楷体" panose="02010609060101010101" pitchFamily="49" charset="-122"/>
              </a:rPr>
              <a:t>R</a:t>
            </a:r>
            <a:r>
              <a:rPr lang="zh-CN" altLang="en-US" sz="6000" dirty="0">
                <a:solidFill>
                  <a:schemeClr val="bg1"/>
                </a:solidFill>
                <a:latin typeface="Times New Roman" panose="02020603050405020304" pitchFamily="18" charset="0"/>
                <a:ea typeface="楷体" panose="02010609060101010101" pitchFamily="49" charset="-122"/>
              </a:rPr>
              <a:t>机器学习进展</a:t>
            </a:r>
          </a:p>
        </p:txBody>
      </p:sp>
      <p:sp>
        <p:nvSpPr>
          <p:cNvPr id="3" name="文本框 2">
            <a:extLst>
              <a:ext uri="{FF2B5EF4-FFF2-40B4-BE49-F238E27FC236}">
                <a16:creationId xmlns:a16="http://schemas.microsoft.com/office/drawing/2014/main" id="{34979B52-F369-4134-B9D4-74BA59791296}"/>
              </a:ext>
            </a:extLst>
          </p:cNvPr>
          <p:cNvSpPr txBox="1"/>
          <p:nvPr/>
        </p:nvSpPr>
        <p:spPr>
          <a:xfrm>
            <a:off x="348342" y="1436915"/>
            <a:ext cx="11495315" cy="5247590"/>
          </a:xfrm>
          <a:prstGeom prst="rect">
            <a:avLst/>
          </a:prstGeom>
          <a:noFill/>
        </p:spPr>
        <p:txBody>
          <a:bodyPr wrap="square" rtlCol="0">
            <a:spAutoFit/>
          </a:bodyPr>
          <a:lstStyle/>
          <a:p>
            <a:pPr marL="457200" indent="-457200" algn="just">
              <a:lnSpc>
                <a:spcPct val="150000"/>
              </a:lnSpc>
              <a:spcAft>
                <a:spcPts val="600"/>
              </a:spcAft>
              <a:buFont typeface="Arial" panose="020B0604020202020204" pitchFamily="34" charset="0"/>
              <a:buChar char="•"/>
            </a:pPr>
            <a:r>
              <a:rPr lang="zh-CN" altLang="en-US" sz="3200" b="1" dirty="0">
                <a:latin typeface="Times New Roman" panose="02020603050405020304" pitchFamily="18" charset="0"/>
                <a:ea typeface="楷体" panose="02010609060101010101" pitchFamily="49" charset="-122"/>
              </a:rPr>
              <a:t>百家争鸣：广义线性回归（</a:t>
            </a:r>
            <a:r>
              <a:rPr lang="en-US" altLang="zh-CN" sz="3200" b="1" dirty="0" err="1">
                <a:latin typeface="Times New Roman" panose="02020603050405020304" pitchFamily="18" charset="0"/>
                <a:ea typeface="楷体" panose="02010609060101010101" pitchFamily="49" charset="-122"/>
              </a:rPr>
              <a:t>glmnet</a:t>
            </a:r>
            <a:r>
              <a:rPr lang="zh-CN" altLang="en-US" sz="3200" b="1" dirty="0">
                <a:latin typeface="Times New Roman" panose="02020603050405020304" pitchFamily="18" charset="0"/>
                <a:ea typeface="楷体" panose="02010609060101010101" pitchFamily="49" charset="-122"/>
              </a:rPr>
              <a:t>）、神经网络（</a:t>
            </a:r>
            <a:r>
              <a:rPr lang="en-US" altLang="zh-CN" sz="3200" b="1" dirty="0" err="1">
                <a:latin typeface="Times New Roman" panose="02020603050405020304" pitchFamily="18" charset="0"/>
                <a:ea typeface="楷体" panose="02010609060101010101" pitchFamily="49" charset="-122"/>
              </a:rPr>
              <a:t>nnet</a:t>
            </a:r>
            <a:r>
              <a:rPr lang="en-US" altLang="zh-CN" sz="3200" b="1" dirty="0">
                <a:latin typeface="Times New Roman" panose="02020603050405020304" pitchFamily="18" charset="0"/>
                <a:ea typeface="楷体" panose="02010609060101010101" pitchFamily="49" charset="-122"/>
              </a:rPr>
              <a:t>, </a:t>
            </a:r>
            <a:r>
              <a:rPr lang="en-US" altLang="zh-CN" sz="3200" b="1" dirty="0" err="1">
                <a:latin typeface="Times New Roman" panose="02020603050405020304" pitchFamily="18" charset="0"/>
                <a:ea typeface="楷体" panose="02010609060101010101" pitchFamily="49" charset="-122"/>
              </a:rPr>
              <a:t>deepnet</a:t>
            </a:r>
            <a:r>
              <a:rPr lang="zh-CN" altLang="en-US" sz="3200" b="1" dirty="0">
                <a:latin typeface="Times New Roman" panose="02020603050405020304" pitchFamily="18" charset="0"/>
                <a:ea typeface="楷体" panose="02010609060101010101" pitchFamily="49" charset="-122"/>
              </a:rPr>
              <a:t>）、决策树（</a:t>
            </a:r>
            <a:r>
              <a:rPr lang="en-US" altLang="zh-CN" sz="3200" b="1" dirty="0">
                <a:latin typeface="Times New Roman" panose="02020603050405020304" pitchFamily="18" charset="0"/>
                <a:ea typeface="楷体" panose="02010609060101010101" pitchFamily="49" charset="-122"/>
              </a:rPr>
              <a:t>tree, C50</a:t>
            </a:r>
            <a:r>
              <a:rPr lang="zh-CN" altLang="en-US" sz="3200" b="1" dirty="0">
                <a:latin typeface="Times New Roman" panose="02020603050405020304" pitchFamily="18" charset="0"/>
                <a:ea typeface="楷体" panose="02010609060101010101" pitchFamily="49" charset="-122"/>
              </a:rPr>
              <a:t>）、随机森林（</a:t>
            </a:r>
            <a:r>
              <a:rPr lang="en-US" altLang="zh-CN" sz="3200" b="1" dirty="0" err="1">
                <a:latin typeface="Times New Roman" panose="02020603050405020304" pitchFamily="18" charset="0"/>
                <a:ea typeface="楷体" panose="02010609060101010101" pitchFamily="49" charset="-122"/>
              </a:rPr>
              <a:t>randomForest</a:t>
            </a:r>
            <a:r>
              <a:rPr lang="en-US" altLang="zh-CN" sz="3200" b="1" dirty="0">
                <a:latin typeface="Times New Roman" panose="02020603050405020304" pitchFamily="18" charset="0"/>
                <a:ea typeface="楷体" panose="02010609060101010101" pitchFamily="49" charset="-122"/>
              </a:rPr>
              <a:t>, ranger</a:t>
            </a:r>
            <a:r>
              <a:rPr lang="zh-CN" altLang="en-US" sz="3200" b="1" dirty="0">
                <a:latin typeface="Times New Roman" panose="02020603050405020304" pitchFamily="18" charset="0"/>
                <a:ea typeface="楷体" panose="02010609060101010101" pitchFamily="49" charset="-122"/>
              </a:rPr>
              <a:t>）、支持向量机（</a:t>
            </a:r>
            <a:r>
              <a:rPr lang="en-US" altLang="zh-CN" sz="3200" b="1" dirty="0">
                <a:latin typeface="Times New Roman" panose="02020603050405020304" pitchFamily="18" charset="0"/>
                <a:ea typeface="楷体" panose="02010609060101010101" pitchFamily="49" charset="-122"/>
              </a:rPr>
              <a:t>e1071</a:t>
            </a:r>
            <a:r>
              <a:rPr lang="zh-CN" altLang="en-US" sz="3200" b="1" dirty="0">
                <a:latin typeface="Times New Roman" panose="02020603050405020304" pitchFamily="18" charset="0"/>
                <a:ea typeface="楷体" panose="02010609060101010101" pitchFamily="49" charset="-122"/>
              </a:rPr>
              <a:t>）</a:t>
            </a:r>
            <a:r>
              <a:rPr lang="en-US" altLang="zh-CN" sz="3200" b="1" dirty="0">
                <a:latin typeface="Times New Roman" panose="02020603050405020304" pitchFamily="18" charset="0"/>
                <a:ea typeface="楷体" panose="02010609060101010101" pitchFamily="49" charset="-122"/>
              </a:rPr>
              <a:t>[</a:t>
            </a:r>
            <a:r>
              <a:rPr lang="zh-CN" altLang="en-US" sz="3200" b="1" dirty="0">
                <a:latin typeface="Times New Roman" panose="02020603050405020304" pitchFamily="18" charset="0"/>
                <a:ea typeface="楷体" panose="02010609060101010101" pitchFamily="49" charset="-122"/>
              </a:rPr>
              <a:t>各式算法的实现</a:t>
            </a:r>
            <a:r>
              <a:rPr lang="en-US" altLang="zh-CN" sz="3200" b="1" dirty="0">
                <a:latin typeface="Times New Roman" panose="02020603050405020304" pitchFamily="18" charset="0"/>
                <a:ea typeface="楷体" panose="02010609060101010101" pitchFamily="49" charset="-122"/>
              </a:rPr>
              <a:t>]</a:t>
            </a:r>
          </a:p>
          <a:p>
            <a:pPr marL="457200" indent="-457200" algn="just">
              <a:lnSpc>
                <a:spcPct val="150000"/>
              </a:lnSpc>
              <a:spcAft>
                <a:spcPts val="600"/>
              </a:spcAft>
              <a:buFont typeface="Arial" panose="020B0604020202020204" pitchFamily="34" charset="0"/>
              <a:buChar char="•"/>
            </a:pPr>
            <a:r>
              <a:rPr lang="zh-CN" altLang="en-US" sz="3200" b="1" dirty="0">
                <a:latin typeface="Times New Roman" panose="02020603050405020304" pitchFamily="18" charset="0"/>
                <a:ea typeface="楷体" panose="02010609060101010101" pitchFamily="49" charset="-122"/>
              </a:rPr>
              <a:t>万法归一：</a:t>
            </a:r>
            <a:r>
              <a:rPr lang="en-US" altLang="zh-CN" sz="3200" b="1" dirty="0">
                <a:latin typeface="Times New Roman" panose="02020603050405020304" pitchFamily="18" charset="0"/>
                <a:ea typeface="楷体" panose="02010609060101010101" pitchFamily="49" charset="-122"/>
              </a:rPr>
              <a:t>caret </a:t>
            </a:r>
            <a:r>
              <a:rPr lang="zh-CN" altLang="en-US" sz="3200" b="1" dirty="0">
                <a:latin typeface="Times New Roman" panose="02020603050405020304" pitchFamily="18" charset="0"/>
                <a:ea typeface="楷体" panose="02010609060101010101" pitchFamily="49" charset="-122"/>
              </a:rPr>
              <a:t>→ </a:t>
            </a:r>
            <a:r>
              <a:rPr lang="en-US" altLang="zh-CN" sz="3200" b="1" dirty="0" err="1">
                <a:latin typeface="Times New Roman" panose="02020603050405020304" pitchFamily="18" charset="0"/>
                <a:ea typeface="楷体" panose="02010609060101010101" pitchFamily="49" charset="-122"/>
              </a:rPr>
              <a:t>tidymodels</a:t>
            </a:r>
            <a:r>
              <a:rPr lang="zh-CN" altLang="en-US" sz="3200" b="1" dirty="0">
                <a:latin typeface="Times New Roman" panose="02020603050405020304" pitchFamily="18" charset="0"/>
                <a:ea typeface="楷体" panose="02010609060101010101" pitchFamily="49" charset="-122"/>
              </a:rPr>
              <a:t>；</a:t>
            </a:r>
            <a:r>
              <a:rPr lang="en-US" altLang="zh-CN" sz="3200" b="1" dirty="0" err="1">
                <a:latin typeface="Times New Roman" panose="02020603050405020304" pitchFamily="18" charset="0"/>
                <a:ea typeface="楷体" panose="02010609060101010101" pitchFamily="49" charset="-122"/>
              </a:rPr>
              <a:t>mlr</a:t>
            </a:r>
            <a:r>
              <a:rPr lang="en-US" altLang="zh-CN" sz="3200" b="1" dirty="0">
                <a:latin typeface="Times New Roman" panose="02020603050405020304" pitchFamily="18" charset="0"/>
                <a:ea typeface="楷体" panose="02010609060101010101" pitchFamily="49" charset="-122"/>
              </a:rPr>
              <a:t> </a:t>
            </a:r>
            <a:r>
              <a:rPr lang="zh-CN" altLang="en-US" sz="3200" b="1" dirty="0">
                <a:latin typeface="Times New Roman" panose="02020603050405020304" pitchFamily="18" charset="0"/>
                <a:ea typeface="楷体" panose="02010609060101010101" pitchFamily="49" charset="-122"/>
              </a:rPr>
              <a:t>→ </a:t>
            </a:r>
            <a:r>
              <a:rPr lang="en-US" altLang="zh-CN" sz="3200" b="1" dirty="0">
                <a:latin typeface="Times New Roman" panose="02020603050405020304" pitchFamily="18" charset="0"/>
                <a:ea typeface="楷体" panose="02010609060101010101" pitchFamily="49" charset="-122"/>
              </a:rPr>
              <a:t>mlr3</a:t>
            </a:r>
            <a:r>
              <a:rPr lang="zh-CN" altLang="en-US" sz="3200" b="1" dirty="0">
                <a:latin typeface="Times New Roman" panose="02020603050405020304" pitchFamily="18" charset="0"/>
                <a:ea typeface="楷体" panose="02010609060101010101" pitchFamily="49" charset="-122"/>
              </a:rPr>
              <a:t>；</a:t>
            </a:r>
            <a:r>
              <a:rPr lang="en-US" altLang="zh-CN" sz="3200" b="1" dirty="0">
                <a:latin typeface="Times New Roman" panose="02020603050405020304" pitchFamily="18" charset="0"/>
                <a:ea typeface="楷体" panose="02010609060101010101" pitchFamily="49" charset="-122"/>
              </a:rPr>
              <a:t>h2o; keras3; torch; </a:t>
            </a:r>
            <a:r>
              <a:rPr lang="en-US" altLang="zh-CN" sz="3200" b="1" dirty="0" err="1">
                <a:latin typeface="Times New Roman" panose="02020603050405020304" pitchFamily="18" charset="0"/>
                <a:ea typeface="楷体" panose="02010609060101010101" pitchFamily="49" charset="-122"/>
              </a:rPr>
              <a:t>tensorflow</a:t>
            </a:r>
            <a:r>
              <a:rPr lang="zh-CN" altLang="en-US" sz="3200" b="1" dirty="0">
                <a:latin typeface="Times New Roman" panose="02020603050405020304" pitchFamily="18" charset="0"/>
                <a:ea typeface="楷体" panose="02010609060101010101" pitchFamily="49" charset="-122"/>
              </a:rPr>
              <a:t> </a:t>
            </a:r>
            <a:r>
              <a:rPr lang="en-US" altLang="zh-CN" sz="3200" b="1" dirty="0">
                <a:latin typeface="Times New Roman" panose="02020603050405020304" pitchFamily="18" charset="0"/>
                <a:ea typeface="楷体" panose="02010609060101010101" pitchFamily="49" charset="-122"/>
              </a:rPr>
              <a:t>[</a:t>
            </a:r>
            <a:r>
              <a:rPr lang="zh-CN" altLang="en-US" sz="3200" b="1" dirty="0">
                <a:latin typeface="Times New Roman" panose="02020603050405020304" pitchFamily="18" charset="0"/>
                <a:ea typeface="楷体" panose="02010609060101010101" pitchFamily="49" charset="-122"/>
              </a:rPr>
              <a:t>综合框架的形成</a:t>
            </a:r>
            <a:r>
              <a:rPr lang="en-US" altLang="zh-CN" sz="3200" b="1" dirty="0">
                <a:latin typeface="Times New Roman" panose="02020603050405020304" pitchFamily="18" charset="0"/>
                <a:ea typeface="楷体" panose="02010609060101010101" pitchFamily="49" charset="-122"/>
              </a:rPr>
              <a:t>]</a:t>
            </a:r>
          </a:p>
          <a:p>
            <a:pPr marL="457200" indent="-457200" algn="just">
              <a:lnSpc>
                <a:spcPct val="150000"/>
              </a:lnSpc>
              <a:spcAft>
                <a:spcPts val="600"/>
              </a:spcAft>
              <a:buFont typeface="Arial" panose="020B0604020202020204" pitchFamily="34" charset="0"/>
              <a:buChar char="•"/>
            </a:pPr>
            <a:r>
              <a:rPr lang="zh-CN" altLang="en-US" sz="3200" b="1" dirty="0">
                <a:latin typeface="Times New Roman" panose="02020603050405020304" pitchFamily="18" charset="0"/>
                <a:ea typeface="楷体" panose="02010609060101010101" pitchFamily="49" charset="-122"/>
              </a:rPr>
              <a:t>拨云见日：</a:t>
            </a:r>
            <a:r>
              <a:rPr lang="en-US" altLang="zh-CN" sz="3200" b="1" dirty="0">
                <a:latin typeface="Times New Roman" panose="02020603050405020304" pitchFamily="18" charset="0"/>
                <a:ea typeface="楷体" panose="02010609060101010101" pitchFamily="49" charset="-122"/>
              </a:rPr>
              <a:t>DALEX</a:t>
            </a:r>
            <a:r>
              <a:rPr lang="zh-CN" altLang="en-US" sz="3200" b="1" dirty="0">
                <a:latin typeface="Times New Roman" panose="02020603050405020304" pitchFamily="18" charset="0"/>
                <a:ea typeface="楷体" panose="02010609060101010101" pitchFamily="49" charset="-122"/>
              </a:rPr>
              <a:t>、</a:t>
            </a:r>
            <a:r>
              <a:rPr lang="en-US" altLang="zh-CN" sz="3200" b="1" dirty="0">
                <a:latin typeface="Times New Roman" panose="02020603050405020304" pitchFamily="18" charset="0"/>
                <a:ea typeface="楷体" panose="02010609060101010101" pitchFamily="49" charset="-122"/>
              </a:rPr>
              <a:t>explainer</a:t>
            </a:r>
            <a:r>
              <a:rPr lang="zh-CN" altLang="en-US" sz="3200" b="1" dirty="0">
                <a:latin typeface="Times New Roman" panose="02020603050405020304" pitchFamily="18" charset="0"/>
                <a:ea typeface="楷体" panose="02010609060101010101" pitchFamily="49" charset="-122"/>
              </a:rPr>
              <a:t>、</a:t>
            </a:r>
            <a:r>
              <a:rPr lang="en-US" altLang="zh-CN" sz="3200" b="1" dirty="0" err="1">
                <a:latin typeface="Times New Roman" panose="02020603050405020304" pitchFamily="18" charset="0"/>
                <a:ea typeface="楷体" panose="02010609060101010101" pitchFamily="49" charset="-122"/>
              </a:rPr>
              <a:t>iml</a:t>
            </a:r>
            <a:r>
              <a:rPr lang="en-US" altLang="zh-CN" sz="3200" b="1" dirty="0">
                <a:latin typeface="Times New Roman" panose="02020603050405020304" pitchFamily="18" charset="0"/>
                <a:ea typeface="楷体" panose="02010609060101010101" pitchFamily="49" charset="-122"/>
              </a:rPr>
              <a:t> [</a:t>
            </a:r>
            <a:r>
              <a:rPr lang="zh-CN" altLang="en-US" sz="3200" b="1" dirty="0">
                <a:latin typeface="Times New Roman" panose="02020603050405020304" pitchFamily="18" charset="0"/>
                <a:ea typeface="楷体" panose="02010609060101010101" pitchFamily="49" charset="-122"/>
              </a:rPr>
              <a:t>可解释性的提升</a:t>
            </a:r>
            <a:r>
              <a:rPr lang="en-US" altLang="zh-CN" sz="3200" b="1" dirty="0">
                <a:latin typeface="Times New Roman" panose="02020603050405020304" pitchFamily="18" charset="0"/>
                <a:ea typeface="楷体" panose="02010609060101010101" pitchFamily="49" charset="-122"/>
              </a:rPr>
              <a:t>]</a:t>
            </a:r>
          </a:p>
          <a:p>
            <a:endParaRPr lang="zh-CN" altLang="en-US" sz="32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9126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Times New Roman" panose="02020603050405020304" pitchFamily="18" charset="0"/>
                <a:ea typeface="楷体" panose="02010609060101010101" pitchFamily="49" charset="-122"/>
              </a:rPr>
              <a:t>  背景介绍：教学思路</a:t>
            </a:r>
          </a:p>
        </p:txBody>
      </p:sp>
      <p:sp>
        <p:nvSpPr>
          <p:cNvPr id="3" name="文本框 2">
            <a:extLst>
              <a:ext uri="{FF2B5EF4-FFF2-40B4-BE49-F238E27FC236}">
                <a16:creationId xmlns:a16="http://schemas.microsoft.com/office/drawing/2014/main" id="{75D8DF80-F1E5-4BE3-B91B-FC75D515D80E}"/>
              </a:ext>
            </a:extLst>
          </p:cNvPr>
          <p:cNvSpPr txBox="1"/>
          <p:nvPr/>
        </p:nvSpPr>
        <p:spPr>
          <a:xfrm>
            <a:off x="620784" y="1668781"/>
            <a:ext cx="6687458" cy="4308872"/>
          </a:xfrm>
          <a:prstGeom prst="rect">
            <a:avLst/>
          </a:prstGeom>
          <a:noFill/>
        </p:spPr>
        <p:txBody>
          <a:bodyPr wrap="square" rtlCol="0">
            <a:spAutoFit/>
          </a:bodyPr>
          <a:lstStyle/>
          <a:p>
            <a:pPr>
              <a:spcAft>
                <a:spcPts val="1800"/>
              </a:spcAft>
            </a:pPr>
            <a:r>
              <a:rPr lang="zh-CN" altLang="en-US" sz="2800" b="1" dirty="0">
                <a:latin typeface="Times New Roman" panose="02020603050405020304" pitchFamily="18" charset="0"/>
                <a:ea typeface="楷体" panose="02010609060101010101" pitchFamily="49" charset="-122"/>
              </a:rPr>
              <a:t>本书面向非计算机专业、偏重应用实践的读者群体，强调了以下几部分内容：</a:t>
            </a:r>
            <a:endParaRPr lang="en-US" altLang="zh-CN" sz="2800" b="1" dirty="0">
              <a:latin typeface="Times New Roman" panose="02020603050405020304" pitchFamily="18" charset="0"/>
              <a:ea typeface="楷体" panose="02010609060101010101" pitchFamily="49" charset="-122"/>
            </a:endParaRPr>
          </a:p>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核心思想：理解 </a:t>
            </a:r>
            <a:r>
              <a:rPr lang="en-US" altLang="zh-CN" sz="2800" b="1" dirty="0">
                <a:latin typeface="Times New Roman" panose="02020603050405020304" pitchFamily="18" charset="0"/>
                <a:ea typeface="楷体" panose="02010609060101010101" pitchFamily="49" charset="-122"/>
              </a:rPr>
              <a:t>VS </a:t>
            </a:r>
            <a:r>
              <a:rPr lang="zh-CN" altLang="en-US" sz="2800" b="1" dirty="0">
                <a:latin typeface="Times New Roman" panose="02020603050405020304" pitchFamily="18" charset="0"/>
                <a:ea typeface="楷体" panose="02010609060101010101" pitchFamily="49" charset="-122"/>
              </a:rPr>
              <a:t>预测</a:t>
            </a:r>
            <a:endParaRPr lang="en-US" altLang="zh-CN" sz="2800" b="1" dirty="0">
              <a:latin typeface="Times New Roman" panose="02020603050405020304" pitchFamily="18" charset="0"/>
              <a:ea typeface="楷体" panose="02010609060101010101" pitchFamily="49" charset="-122"/>
            </a:endParaRPr>
          </a:p>
          <a:p>
            <a:pPr marL="457200" indent="-457200">
              <a:spcAft>
                <a:spcPts val="12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整体框架：机器学习基本流程</a:t>
            </a:r>
            <a:endParaRPr lang="en-US" altLang="zh-CN" sz="2800" b="1" dirty="0">
              <a:latin typeface="Times New Roman" panose="02020603050405020304" pitchFamily="18" charset="0"/>
              <a:ea typeface="楷体" panose="02010609060101010101" pitchFamily="49" charset="-122"/>
            </a:endParaRPr>
          </a:p>
          <a:p>
            <a:pPr marL="457200" indent="-457200">
              <a:spcAft>
                <a:spcPts val="1800"/>
              </a:spcAft>
              <a:buFont typeface="Arial" panose="020B0604020202020204" pitchFamily="34" charset="0"/>
              <a:buChar char="•"/>
            </a:pPr>
            <a:r>
              <a:rPr lang="zh-CN" altLang="en-US" sz="2800" b="1" dirty="0">
                <a:latin typeface="Times New Roman" panose="02020603050405020304" pitchFamily="18" charset="0"/>
                <a:ea typeface="楷体" panose="02010609060101010101" pitchFamily="49" charset="-122"/>
              </a:rPr>
              <a:t>便捷工具：</a:t>
            </a:r>
            <a:r>
              <a:rPr lang="en-US" altLang="zh-CN" sz="2800" b="1" dirty="0">
                <a:latin typeface="Times New Roman" panose="02020603050405020304" pitchFamily="18" charset="0"/>
                <a:ea typeface="楷体" panose="02010609060101010101" pitchFamily="49" charset="-122"/>
              </a:rPr>
              <a:t>R</a:t>
            </a:r>
            <a:r>
              <a:rPr lang="zh-CN" altLang="en-US" sz="2800" b="1" dirty="0">
                <a:latin typeface="Times New Roman" panose="02020603050405020304" pitchFamily="18" charset="0"/>
                <a:ea typeface="楷体" panose="02010609060101010101" pitchFamily="49" charset="-122"/>
              </a:rPr>
              <a:t>语言生态中的工具包</a:t>
            </a:r>
            <a:endParaRPr lang="en-US" altLang="zh-CN" sz="2800" b="1" dirty="0">
              <a:latin typeface="Times New Roman" panose="02020603050405020304" pitchFamily="18" charset="0"/>
              <a:ea typeface="楷体" panose="02010609060101010101" pitchFamily="49" charset="-122"/>
            </a:endParaRPr>
          </a:p>
          <a:p>
            <a:pPr>
              <a:spcAft>
                <a:spcPts val="1200"/>
              </a:spcAft>
            </a:pPr>
            <a:r>
              <a:rPr lang="zh-CN" altLang="en-US" sz="2800" b="1" dirty="0">
                <a:latin typeface="Times New Roman" panose="02020603050405020304" pitchFamily="18" charset="0"/>
                <a:ea typeface="楷体" panose="02010609060101010101" pitchFamily="49" charset="-122"/>
              </a:rPr>
              <a:t>同时欢迎计算机专业的读者了解如何设计用户友好的机器学习框架，从而为用户设计更加便捷的计算机工具。</a:t>
            </a:r>
            <a:endParaRPr lang="en-US" altLang="zh-CN" sz="2800" b="1"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B277E3E5-2666-40BD-AF09-39EA147D87CB}"/>
              </a:ext>
            </a:extLst>
          </p:cNvPr>
          <p:cNvPicPr>
            <a:picLocks noChangeAspect="1"/>
          </p:cNvPicPr>
          <p:nvPr/>
        </p:nvPicPr>
        <p:blipFill rotWithShape="1">
          <a:blip r:embed="rId2"/>
          <a:srcRect l="2424"/>
          <a:stretch/>
        </p:blipFill>
        <p:spPr>
          <a:xfrm>
            <a:off x="7933267" y="1444754"/>
            <a:ext cx="3519415" cy="4532899"/>
          </a:xfrm>
          <a:prstGeom prst="rect">
            <a:avLst/>
          </a:prstGeom>
        </p:spPr>
      </p:pic>
    </p:spTree>
    <p:extLst>
      <p:ext uri="{BB962C8B-B14F-4D97-AF65-F5344CB8AC3E}">
        <p14:creationId xmlns:p14="http://schemas.microsoft.com/office/powerpoint/2010/main" val="419119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目录</a:t>
            </a:r>
          </a:p>
        </p:txBody>
      </p:sp>
      <p:sp>
        <p:nvSpPr>
          <p:cNvPr id="3" name="文本框 2">
            <a:extLst>
              <a:ext uri="{FF2B5EF4-FFF2-40B4-BE49-F238E27FC236}">
                <a16:creationId xmlns:a16="http://schemas.microsoft.com/office/drawing/2014/main" id="{21716E00-9B02-4888-B7FB-CCBB2F6B3EB1}"/>
              </a:ext>
            </a:extLst>
          </p:cNvPr>
          <p:cNvSpPr txBox="1"/>
          <p:nvPr/>
        </p:nvSpPr>
        <p:spPr>
          <a:xfrm>
            <a:off x="3200400" y="1707503"/>
            <a:ext cx="6578081" cy="4249433"/>
          </a:xfrm>
          <a:prstGeom prst="rect">
            <a:avLst/>
          </a:prstGeom>
          <a:noFill/>
        </p:spPr>
        <p:txBody>
          <a:bodyPr wrap="square" rtlCol="0">
            <a:spAutoFit/>
          </a:bodyPr>
          <a:lstStyle/>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背景介绍</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solidFill>
                  <a:srgbClr val="FF0000"/>
                </a:solidFill>
                <a:latin typeface="Times New Roman" panose="02020603050405020304" pitchFamily="18" charset="0"/>
                <a:ea typeface="楷体" panose="02010609060101010101" pitchFamily="49" charset="-122"/>
              </a:rPr>
              <a:t>机器学习核心思想</a:t>
            </a:r>
            <a:endParaRPr lang="en-US" altLang="zh-CN" sz="4800" b="1" dirty="0">
              <a:solidFill>
                <a:srgbClr val="FF0000"/>
              </a:solidFill>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机器学习整体框架</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机器学习便捷工具</a:t>
            </a:r>
            <a:endParaRPr lang="en-US" altLang="zh-CN" sz="4800" b="1" dirty="0">
              <a:latin typeface="Times New Roman" panose="02020603050405020304" pitchFamily="18" charset="0"/>
              <a:ea typeface="楷体" panose="02010609060101010101" pitchFamily="49" charset="-122"/>
            </a:endParaRPr>
          </a:p>
          <a:p>
            <a:pPr marL="342900" indent="-342900">
              <a:lnSpc>
                <a:spcPts val="6600"/>
              </a:lnSpc>
              <a:buFont typeface="+mj-lt"/>
              <a:buAutoNum type="arabicPeriod"/>
            </a:pPr>
            <a:r>
              <a:rPr lang="zh-CN" altLang="en-US" sz="4800" b="1" dirty="0">
                <a:latin typeface="Times New Roman" panose="02020603050405020304" pitchFamily="18" charset="0"/>
                <a:ea typeface="楷体" panose="02010609060101010101" pitchFamily="49" charset="-122"/>
              </a:rPr>
              <a:t>总结与展望</a:t>
            </a:r>
          </a:p>
        </p:txBody>
      </p:sp>
    </p:spTree>
    <p:extLst>
      <p:ext uri="{BB962C8B-B14F-4D97-AF65-F5344CB8AC3E}">
        <p14:creationId xmlns:p14="http://schemas.microsoft.com/office/powerpoint/2010/main" val="261391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机器学习的目的</a:t>
            </a:r>
          </a:p>
        </p:txBody>
      </p:sp>
      <p:sp>
        <p:nvSpPr>
          <p:cNvPr id="3" name="文本框 2">
            <a:extLst>
              <a:ext uri="{FF2B5EF4-FFF2-40B4-BE49-F238E27FC236}">
                <a16:creationId xmlns:a16="http://schemas.microsoft.com/office/drawing/2014/main" id="{526BC2C5-AB37-4596-B3E0-F93011A3E481}"/>
              </a:ext>
            </a:extLst>
          </p:cNvPr>
          <p:cNvSpPr txBox="1"/>
          <p:nvPr/>
        </p:nvSpPr>
        <p:spPr>
          <a:xfrm>
            <a:off x="709084" y="2398696"/>
            <a:ext cx="5215465" cy="3539430"/>
          </a:xfrm>
          <a:prstGeom prst="rect">
            <a:avLst/>
          </a:prstGeom>
          <a:noFill/>
        </p:spPr>
        <p:txBody>
          <a:bodyPr wrap="square" rtlCol="0">
            <a:spAutoFit/>
          </a:bodyPr>
          <a:lstStyle/>
          <a:p>
            <a:pPr indent="457200">
              <a:spcAft>
                <a:spcPts val="1800"/>
              </a:spcAft>
            </a:pPr>
            <a:r>
              <a:rPr lang="zh-CN" altLang="en-US" sz="2800" b="1" dirty="0">
                <a:latin typeface="Times New Roman" panose="02020603050405020304" pitchFamily="18" charset="0"/>
                <a:ea typeface="楷体" panose="02010609060101010101" pitchFamily="49" charset="-122"/>
              </a:rPr>
              <a:t>机器学习算法是一类从数据中自动分析</a:t>
            </a:r>
            <a:r>
              <a:rPr lang="zh-CN" altLang="en-US" sz="2800" b="1" dirty="0">
                <a:solidFill>
                  <a:srgbClr val="FF0000"/>
                </a:solidFill>
                <a:latin typeface="Times New Roman" panose="02020603050405020304" pitchFamily="18" charset="0"/>
                <a:ea typeface="楷体" panose="02010609060101010101" pitchFamily="49" charset="-122"/>
              </a:rPr>
              <a:t>获得规律</a:t>
            </a:r>
            <a:r>
              <a:rPr lang="zh-CN" altLang="en-US" sz="2800" b="1" dirty="0">
                <a:latin typeface="Times New Roman" panose="02020603050405020304" pitchFamily="18" charset="0"/>
                <a:ea typeface="楷体" panose="02010609060101010101" pitchFamily="49" charset="-122"/>
              </a:rPr>
              <a:t>，并利用规律对未知数据</a:t>
            </a:r>
            <a:r>
              <a:rPr lang="zh-CN" altLang="en-US" sz="2800" b="1" dirty="0">
                <a:solidFill>
                  <a:srgbClr val="FF0000"/>
                </a:solidFill>
                <a:latin typeface="Times New Roman" panose="02020603050405020304" pitchFamily="18" charset="0"/>
                <a:ea typeface="楷体" panose="02010609060101010101" pitchFamily="49" charset="-122"/>
              </a:rPr>
              <a:t>进行预测</a:t>
            </a:r>
            <a:r>
              <a:rPr lang="zh-CN" altLang="en-US" sz="2800" b="1" dirty="0">
                <a:latin typeface="Times New Roman" panose="02020603050405020304" pitchFamily="18" charset="0"/>
                <a:ea typeface="楷体" panose="02010609060101010101" pitchFamily="49" charset="-122"/>
              </a:rPr>
              <a:t>的算法。在实践中，机器学习任务往往有所侧重，侧重获得规律我们不妨称之为“</a:t>
            </a:r>
            <a:r>
              <a:rPr lang="zh-CN" altLang="en-US" sz="2800" b="1" dirty="0">
                <a:solidFill>
                  <a:srgbClr val="FF0000"/>
                </a:solidFill>
                <a:latin typeface="Times New Roman" panose="02020603050405020304" pitchFamily="18" charset="0"/>
                <a:ea typeface="楷体" panose="02010609060101010101" pitchFamily="49" charset="-122"/>
              </a:rPr>
              <a:t>理解型机器学习</a:t>
            </a:r>
            <a:r>
              <a:rPr lang="zh-CN" altLang="en-US" sz="2800" b="1" dirty="0">
                <a:latin typeface="Times New Roman" panose="02020603050405020304" pitchFamily="18" charset="0"/>
                <a:ea typeface="楷体" panose="02010609060101010101" pitchFamily="49" charset="-122"/>
              </a:rPr>
              <a:t>”，侧重精确预测的我们不妨称之为“</a:t>
            </a:r>
            <a:r>
              <a:rPr lang="zh-CN" altLang="en-US" sz="2800" b="1" dirty="0">
                <a:solidFill>
                  <a:srgbClr val="FF0000"/>
                </a:solidFill>
                <a:latin typeface="Times New Roman" panose="02020603050405020304" pitchFamily="18" charset="0"/>
                <a:ea typeface="楷体" panose="02010609060101010101" pitchFamily="49" charset="-122"/>
              </a:rPr>
              <a:t>预测型机器学习</a:t>
            </a:r>
            <a:r>
              <a:rPr lang="zh-CN" altLang="en-US" sz="2800" b="1" dirty="0">
                <a:latin typeface="Times New Roman" panose="02020603050405020304" pitchFamily="18" charset="0"/>
                <a:ea typeface="楷体" panose="02010609060101010101" pitchFamily="49" charset="-122"/>
              </a:rPr>
              <a:t>”。</a:t>
            </a:r>
            <a:endParaRPr lang="en-US" altLang="zh-CN" sz="2800" b="1" dirty="0">
              <a:latin typeface="Times New Roman" panose="02020603050405020304" pitchFamily="18" charset="0"/>
              <a:ea typeface="楷体" panose="02010609060101010101" pitchFamily="49" charset="-122"/>
            </a:endParaRPr>
          </a:p>
        </p:txBody>
      </p:sp>
      <p:pic>
        <p:nvPicPr>
          <p:cNvPr id="3074" name="Picture 2" descr="Machine Learning Inference vs Prediction - Machine Learning">
            <a:extLst>
              <a:ext uri="{FF2B5EF4-FFF2-40B4-BE49-F238E27FC236}">
                <a16:creationId xmlns:a16="http://schemas.microsoft.com/office/drawing/2014/main" id="{8350257F-6857-4776-BEBC-573A75173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665" y="1763078"/>
            <a:ext cx="5623983" cy="402038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98B32B9-BDAD-44B4-A5C0-95515CD61558}"/>
              </a:ext>
            </a:extLst>
          </p:cNvPr>
          <p:cNvSpPr txBox="1"/>
          <p:nvPr/>
        </p:nvSpPr>
        <p:spPr>
          <a:xfrm>
            <a:off x="1085856" y="1445569"/>
            <a:ext cx="3520012" cy="646331"/>
          </a:xfrm>
          <a:prstGeom prst="rect">
            <a:avLst/>
          </a:prstGeom>
          <a:noFill/>
        </p:spPr>
        <p:txBody>
          <a:bodyPr wrap="square" rtlCol="0">
            <a:spAutoFit/>
          </a:bodyPr>
          <a:lstStyle/>
          <a:p>
            <a:pPr indent="457200" algn="ctr">
              <a:spcAft>
                <a:spcPts val="1800"/>
              </a:spcAft>
            </a:pPr>
            <a:r>
              <a:rPr lang="zh-CN" altLang="en-US" sz="3600" b="1" dirty="0">
                <a:latin typeface="Times New Roman" panose="02020603050405020304" pitchFamily="18" charset="0"/>
                <a:ea typeface="楷体" panose="02010609060101010101" pitchFamily="49" charset="-122"/>
              </a:rPr>
              <a:t>理解 </a:t>
            </a:r>
            <a:r>
              <a:rPr lang="en-US" altLang="zh-CN" sz="3600" b="1" dirty="0">
                <a:latin typeface="Times New Roman" panose="02020603050405020304" pitchFamily="18" charset="0"/>
                <a:ea typeface="楷体" panose="02010609060101010101" pitchFamily="49" charset="-122"/>
              </a:rPr>
              <a:t>VS </a:t>
            </a:r>
            <a:r>
              <a:rPr lang="zh-CN" altLang="en-US" sz="3600" b="1" dirty="0">
                <a:latin typeface="Times New Roman" panose="02020603050405020304" pitchFamily="18" charset="0"/>
                <a:ea typeface="楷体" panose="02010609060101010101" pitchFamily="49" charset="-122"/>
              </a:rPr>
              <a:t>预测</a:t>
            </a:r>
            <a:endParaRPr lang="en-US" altLang="zh-CN" sz="3600" b="1"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80200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548FA7-8CCD-4613-A341-53F59C64FCA7}"/>
              </a:ext>
            </a:extLst>
          </p:cNvPr>
          <p:cNvSpPr txBox="1"/>
          <p:nvPr/>
        </p:nvSpPr>
        <p:spPr>
          <a:xfrm>
            <a:off x="0" y="0"/>
            <a:ext cx="12192000" cy="1015663"/>
          </a:xfrm>
          <a:prstGeom prst="rect">
            <a:avLst/>
          </a:prstGeom>
          <a:solidFill>
            <a:schemeClr val="tx2"/>
          </a:solidFill>
        </p:spPr>
        <p:txBody>
          <a:bodyPr wrap="square" rtlCol="0">
            <a:spAutoFit/>
          </a:bodyPr>
          <a:lstStyle/>
          <a:p>
            <a:r>
              <a:rPr lang="zh-CN" altLang="en-US" sz="6000" dirty="0">
                <a:solidFill>
                  <a:schemeClr val="bg1"/>
                </a:solidFill>
                <a:latin typeface="楷体" panose="02010609060101010101" pitchFamily="49" charset="-122"/>
                <a:ea typeface="楷体" panose="02010609060101010101" pitchFamily="49" charset="-122"/>
              </a:rPr>
              <a:t>  </a:t>
            </a:r>
            <a:r>
              <a:rPr lang="zh-CN" altLang="en-US" sz="6000" dirty="0">
                <a:solidFill>
                  <a:schemeClr val="bg1"/>
                </a:solidFill>
                <a:latin typeface="Times New Roman" panose="02020603050405020304" pitchFamily="18" charset="0"/>
                <a:ea typeface="楷体" panose="02010609060101010101" pitchFamily="49" charset="-122"/>
              </a:rPr>
              <a:t>理解型机器学习</a:t>
            </a:r>
          </a:p>
        </p:txBody>
      </p:sp>
      <p:sp>
        <p:nvSpPr>
          <p:cNvPr id="3" name="文本框 2">
            <a:extLst>
              <a:ext uri="{FF2B5EF4-FFF2-40B4-BE49-F238E27FC236}">
                <a16:creationId xmlns:a16="http://schemas.microsoft.com/office/drawing/2014/main" id="{3FD047ED-908B-4A77-9EDA-479433013870}"/>
              </a:ext>
            </a:extLst>
          </p:cNvPr>
          <p:cNvSpPr txBox="1"/>
          <p:nvPr/>
        </p:nvSpPr>
        <p:spPr>
          <a:xfrm>
            <a:off x="565151" y="1416563"/>
            <a:ext cx="5215465" cy="4893647"/>
          </a:xfrm>
          <a:prstGeom prst="rect">
            <a:avLst/>
          </a:prstGeom>
          <a:noFill/>
        </p:spPr>
        <p:txBody>
          <a:bodyPr wrap="square" rtlCol="0">
            <a:spAutoFit/>
          </a:bodyPr>
          <a:lstStyle/>
          <a:p>
            <a:pPr indent="457200"/>
            <a:r>
              <a:rPr lang="zh-CN" altLang="en-US" sz="2400" b="1" dirty="0">
                <a:latin typeface="Times New Roman" panose="02020603050405020304" pitchFamily="18" charset="0"/>
                <a:ea typeface="楷体" panose="02010609060101010101" pitchFamily="49" charset="-122"/>
              </a:rPr>
              <a:t>理解型机器学习，又被简称为推断（</a:t>
            </a:r>
            <a:r>
              <a:rPr lang="en-US" altLang="zh-CN" sz="2400" b="1" dirty="0">
                <a:latin typeface="Times New Roman" panose="02020603050405020304" pitchFamily="18" charset="0"/>
                <a:ea typeface="楷体" panose="02010609060101010101" pitchFamily="49" charset="-122"/>
              </a:rPr>
              <a:t>Inference</a:t>
            </a:r>
            <a:r>
              <a:rPr lang="zh-CN" altLang="en-US" sz="2400" b="1" dirty="0">
                <a:latin typeface="Times New Roman" panose="02020603050405020304" pitchFamily="18" charset="0"/>
                <a:ea typeface="楷体" panose="02010609060101010101" pitchFamily="49" charset="-122"/>
              </a:rPr>
              <a:t>），主要关注数据中的基本关系和模式，旨在从数据中得出关于变量之间关系的结论。拟回答的问题包括“</a:t>
            </a:r>
            <a:r>
              <a:rPr lang="zh-CN" altLang="en-US" sz="2400" b="1" dirty="0">
                <a:solidFill>
                  <a:srgbClr val="FF0000"/>
                </a:solidFill>
                <a:latin typeface="Times New Roman" panose="02020603050405020304" pitchFamily="18" charset="0"/>
                <a:ea typeface="楷体" panose="02010609060101010101" pitchFamily="49" charset="-122"/>
              </a:rPr>
              <a:t>为什么会发生这种情况</a:t>
            </a:r>
            <a:r>
              <a:rPr lang="zh-CN" altLang="en-US" sz="2400" b="1" dirty="0">
                <a:latin typeface="Times New Roman" panose="02020603050405020304" pitchFamily="18" charset="0"/>
                <a:ea typeface="楷体" panose="02010609060101010101" pitchFamily="49" charset="-122"/>
              </a:rPr>
              <a:t>？”或“</a:t>
            </a:r>
            <a:r>
              <a:rPr lang="zh-CN" altLang="en-US" sz="2400" b="1" dirty="0">
                <a:solidFill>
                  <a:srgbClr val="FF0000"/>
                </a:solidFill>
                <a:latin typeface="Times New Roman" panose="02020603050405020304" pitchFamily="18" charset="0"/>
                <a:ea typeface="楷体" panose="02010609060101010101" pitchFamily="49" charset="-122"/>
              </a:rPr>
              <a:t>哪些因素影响了这一结果</a:t>
            </a:r>
            <a:r>
              <a:rPr lang="zh-CN" altLang="en-US" sz="2400" b="1" dirty="0">
                <a:latin typeface="Times New Roman" panose="02020603050405020304" pitchFamily="18" charset="0"/>
                <a:ea typeface="楷体" panose="02010609060101010101" pitchFamily="49" charset="-122"/>
              </a:rPr>
              <a:t>？” 。常用的推断技术包括回归分析、假设检验和各种统计模型。</a:t>
            </a:r>
            <a:endParaRPr lang="en-US" altLang="zh-CN" sz="2400" b="1" dirty="0">
              <a:latin typeface="Times New Roman" panose="02020603050405020304" pitchFamily="18" charset="0"/>
              <a:ea typeface="楷体" panose="02010609060101010101" pitchFamily="49" charset="-122"/>
            </a:endParaRPr>
          </a:p>
          <a:p>
            <a:pPr indent="457200"/>
            <a:r>
              <a:rPr lang="zh-CN" altLang="en-US" sz="2400" b="1" dirty="0">
                <a:latin typeface="Times New Roman" panose="02020603050405020304" pitchFamily="18" charset="0"/>
                <a:ea typeface="楷体" panose="02010609060101010101" pitchFamily="49" charset="-122"/>
              </a:rPr>
              <a:t>例子：在医疗研究中，推断可以用来确定吸烟是否是导致肺癌的一个主要因素。通过分析吸烟与肺癌发病率之间的关系，研究人员可以推断出吸烟对健康的影响。</a:t>
            </a:r>
            <a:endParaRPr lang="en-US" altLang="zh-CN" sz="2400" b="1" dirty="0">
              <a:latin typeface="Times New Roman" panose="02020603050405020304" pitchFamily="18" charset="0"/>
              <a:ea typeface="楷体" panose="02010609060101010101" pitchFamily="49" charset="-122"/>
            </a:endParaRPr>
          </a:p>
        </p:txBody>
      </p:sp>
      <p:pic>
        <p:nvPicPr>
          <p:cNvPr id="1028" name="Picture 4" descr="Is lung cancer mostly caused by smoking? - Quora">
            <a:extLst>
              <a:ext uri="{FF2B5EF4-FFF2-40B4-BE49-F238E27FC236}">
                <a16:creationId xmlns:a16="http://schemas.microsoft.com/office/drawing/2014/main" id="{6C59CA9A-D4A2-4F88-A55D-11440CC28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39622"/>
            <a:ext cx="5756300" cy="431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044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3106</TotalTime>
  <Words>2448</Words>
  <Application>Microsoft Office PowerPoint</Application>
  <PresentationFormat>宽屏</PresentationFormat>
  <Paragraphs>189</Paragraphs>
  <Slides>49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49</vt:i4>
      </vt:variant>
    </vt:vector>
  </HeadingPairs>
  <TitlesOfParts>
    <vt:vector size="54" baseType="lpstr">
      <vt:lpstr>楷体</vt:lpstr>
      <vt:lpstr>Arial</vt:lpstr>
      <vt:lpstr>Calibri</vt:lpstr>
      <vt:lpstr>Times New Roman</vt:lpstr>
      <vt:lpstr>Office 主题</vt:lpstr>
      <vt:lpstr>面向机器学习的 R语言生态前沿进展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面向机器学习的 R语言生态前沿进展</dc:title>
  <dc:creator>Admin</dc:creator>
  <cp:lastModifiedBy>Admin</cp:lastModifiedBy>
  <cp:revision>89</cp:revision>
  <dcterms:created xsi:type="dcterms:W3CDTF">2024-07-16T01:04:36Z</dcterms:created>
  <dcterms:modified xsi:type="dcterms:W3CDTF">2024-09-03T06:00:49Z</dcterms:modified>
</cp:coreProperties>
</file>